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handoutMasterIdLst>
    <p:handoutMasterId r:id="rId28"/>
  </p:handoutMasterIdLst>
  <p:sldIdLst>
    <p:sldId id="298" r:id="rId2"/>
    <p:sldId id="290" r:id="rId3"/>
    <p:sldId id="260" r:id="rId4"/>
    <p:sldId id="275" r:id="rId5"/>
    <p:sldId id="276" r:id="rId6"/>
    <p:sldId id="279" r:id="rId7"/>
    <p:sldId id="264" r:id="rId8"/>
    <p:sldId id="291" r:id="rId9"/>
    <p:sldId id="292" r:id="rId10"/>
    <p:sldId id="294" r:id="rId11"/>
    <p:sldId id="280" r:id="rId12"/>
    <p:sldId id="281" r:id="rId13"/>
    <p:sldId id="293" r:id="rId14"/>
    <p:sldId id="284" r:id="rId15"/>
    <p:sldId id="265" r:id="rId16"/>
    <p:sldId id="296" r:id="rId17"/>
    <p:sldId id="266" r:id="rId18"/>
    <p:sldId id="286" r:id="rId19"/>
    <p:sldId id="267" r:id="rId20"/>
    <p:sldId id="295" r:id="rId21"/>
    <p:sldId id="269" r:id="rId22"/>
    <p:sldId id="270" r:id="rId23"/>
    <p:sldId id="271" r:id="rId24"/>
    <p:sldId id="272" r:id="rId25"/>
    <p:sldId id="299" r:id="rId26"/>
  </p:sldIdLst>
  <p:sldSz cx="9144000" cy="6858000" type="screen4x3"/>
  <p:notesSz cx="6888163" cy="10018713"/>
  <p:custDataLst>
    <p:tags r:id="rId29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Font typeface="Arial" charset="0"/>
      <a:defRPr sz="2000" kern="1200">
        <a:solidFill>
          <a:srgbClr val="7F7F7F"/>
        </a:solidFill>
        <a:latin typeface="Trebuchet MS" pitchFamily="34" charset="0"/>
        <a:ea typeface="+mn-ea"/>
        <a:cs typeface="Arial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Font typeface="Arial" charset="0"/>
      <a:defRPr sz="2000" kern="1200">
        <a:solidFill>
          <a:srgbClr val="7F7F7F"/>
        </a:solidFill>
        <a:latin typeface="Trebuchet MS" pitchFamily="34" charset="0"/>
        <a:ea typeface="+mn-ea"/>
        <a:cs typeface="Arial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Font typeface="Arial" charset="0"/>
      <a:defRPr sz="2000" kern="1200">
        <a:solidFill>
          <a:srgbClr val="7F7F7F"/>
        </a:solidFill>
        <a:latin typeface="Trebuchet MS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Font typeface="Arial" charset="0"/>
      <a:defRPr sz="2000" kern="1200">
        <a:solidFill>
          <a:srgbClr val="7F7F7F"/>
        </a:solidFill>
        <a:latin typeface="Trebuchet MS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Font typeface="Arial" charset="0"/>
      <a:defRPr sz="2000" kern="1200">
        <a:solidFill>
          <a:srgbClr val="7F7F7F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7F7F7F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7F7F7F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7F7F7F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7F7F7F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2060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2" autoAdjust="0"/>
    <p:restoredTop sz="95677" autoAdjust="0"/>
  </p:normalViewPr>
  <p:slideViewPr>
    <p:cSldViewPr>
      <p:cViewPr varScale="1">
        <p:scale>
          <a:sx n="70" d="100"/>
          <a:sy n="70" d="100"/>
        </p:scale>
        <p:origin x="-12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CC27B3-D787-4E64-970E-B19A509F4A74}" type="datetimeFigureOut">
              <a:rPr lang="en-IE"/>
              <a:pPr>
                <a:defRPr/>
              </a:pPr>
              <a:t>14/05/2019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96EF33-8F66-4107-AA4E-052B8DDEE6F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F06758-86C2-471E-ADC2-4FD1B1286BA8}" type="datetimeFigureOut">
              <a:rPr lang="en-US"/>
              <a:pPr>
                <a:defRPr/>
              </a:pPr>
              <a:t>5/14/2019</a:t>
            </a:fld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59325"/>
            <a:ext cx="5049837" cy="4508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F51D1-AF8C-424F-81E7-F7CE6DE86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1AA01-9275-4DBD-A3CC-3057773B23B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Hums- Rocks that stand out on the landscape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Zone of Saturation is the soil or rock below the water table, all spaces there are permanently filled with water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3CABF7-B3E8-491A-825C-311ABEA3595E}" type="datetimeFigureOut">
              <a:rPr lang="en-GB" smtClean="0"/>
              <a:pPr>
                <a:defRPr/>
              </a:pPr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51779-81B1-4F10-A2EE-06681E4E3BF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254D77-2392-4A9C-9EC6-A6E957E988B1}" type="datetimeFigureOut">
              <a:rPr lang="en-GB" smtClean="0"/>
              <a:pPr>
                <a:defRPr/>
              </a:pPr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CD13A-C85B-46F1-871D-CE0F764039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56C21C-CB7C-479A-9DD3-FD541DB81EBA}" type="datetimeFigureOut">
              <a:rPr lang="en-GB" smtClean="0"/>
              <a:pPr>
                <a:defRPr/>
              </a:pPr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445AB-61CE-4B0C-9EAA-618492BB688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39FCF4-553F-4AD8-9E43-8A910810819F}" type="datetimeFigureOut">
              <a:rPr lang="en-GB" smtClean="0"/>
              <a:pPr>
                <a:defRPr/>
              </a:pPr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3FE9C-C21B-4AEE-B7CE-803A4CA1F0B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C58B2E-E8FF-4DD8-8E84-414BAAA928B7}" type="datetimeFigureOut">
              <a:rPr lang="en-GB" smtClean="0"/>
              <a:pPr>
                <a:defRPr/>
              </a:pPr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7FDBF-835F-4549-9731-728008D3644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ABEB81-33BF-417C-BD30-6644E95FE310}" type="datetimeFigureOut">
              <a:rPr lang="en-GB" smtClean="0"/>
              <a:pPr>
                <a:defRPr/>
              </a:pPr>
              <a:t>14/05/2019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8B900-8A33-48A3-AA0A-73A01CEFE8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B68BD7-F24B-42B7-962E-A3C31592DB3D}" type="datetimeFigureOut">
              <a:rPr lang="en-GB" smtClean="0"/>
              <a:pPr>
                <a:defRPr/>
              </a:pPr>
              <a:t>14/05/2019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2130F-051B-449E-9EC5-348881C701B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C956A2-40B3-4FCB-9510-5C43358637D9}" type="datetimeFigureOut">
              <a:rPr lang="en-GB" smtClean="0"/>
              <a:pPr>
                <a:defRPr/>
              </a:pPr>
              <a:t>14/05/2019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8D81E-1A1D-459A-AD67-A716B1B9C4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B0E44-EA31-46A9-A1FB-7B25E0AC992A}" type="datetimeFigureOut">
              <a:rPr lang="en-GB" smtClean="0"/>
              <a:pPr>
                <a:defRPr/>
              </a:pPr>
              <a:t>14/05/2019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B25EF-0A2E-4110-ACD0-CE5CAADE38D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D8F4A9-F8C9-48F2-ADE3-09D910596B00}" type="datetimeFigureOut">
              <a:rPr lang="en-GB" smtClean="0"/>
              <a:pPr>
                <a:defRPr/>
              </a:pPr>
              <a:t>14/05/2019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7FFB9-2FDE-4931-A5A2-EF1D926085B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2EC98-C9C8-4134-AA66-64AD8F5CA5F5}" type="datetimeFigureOut">
              <a:rPr lang="en-GB" smtClean="0"/>
              <a:pPr>
                <a:defRPr/>
              </a:pPr>
              <a:t>14/05/2019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568A6-CFC5-407E-815D-DA5BFB316C9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208BE7-BC4F-4A28-9126-ECCC16E1F5CE}" type="datetimeFigureOut">
              <a:rPr lang="en-GB" smtClean="0"/>
              <a:pPr>
                <a:defRPr/>
              </a:pPr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E53CFE-66BE-46E2-84F4-3856A1F1F7D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772400" cy="1470025"/>
          </a:xfrm>
        </p:spPr>
        <p:txBody>
          <a:bodyPr/>
          <a:lstStyle/>
          <a:p>
            <a:r>
              <a:rPr lang="en-US" b="1" dirty="0" smtClean="0"/>
              <a:t>KARST LANDFORMS</a:t>
            </a:r>
            <a:br>
              <a:rPr lang="en-US" b="1" dirty="0" smtClean="0"/>
            </a:br>
            <a:r>
              <a:rPr lang="en-US" b="1" dirty="0" smtClean="0"/>
              <a:t>BY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7175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PROF. </a:t>
            </a:r>
            <a:r>
              <a:rPr lang="en-US" b="1" smtClean="0">
                <a:solidFill>
                  <a:srgbClr val="C00000"/>
                </a:solidFill>
              </a:rPr>
              <a:t>ROBINA </a:t>
            </a:r>
            <a:r>
              <a:rPr lang="en-US" b="1" smtClean="0">
                <a:solidFill>
                  <a:srgbClr val="C00000"/>
                </a:solidFill>
              </a:rPr>
              <a:t>KOUSER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ASSISTANT PROFESSOR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GEOGRAPHY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result for karst sinkh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7500990" cy="49828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500042"/>
            <a:ext cx="269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SINK HOLE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Swallow Holes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mtClean="0"/>
              <a:t>A river disappears underground in a limestone region</a:t>
            </a:r>
          </a:p>
          <a:p>
            <a:pPr eaLnBrk="1" hangingPunct="1">
              <a:buFont typeface="Arial" charset="0"/>
              <a:buNone/>
            </a:pPr>
            <a:endParaRPr lang="en-IE" smtClean="0"/>
          </a:p>
          <a:p>
            <a:pPr eaLnBrk="1" hangingPunct="1">
              <a:buFont typeface="Arial" charset="0"/>
              <a:buNone/>
            </a:pPr>
            <a:endParaRPr lang="en-IE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852738"/>
            <a:ext cx="302418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600" smtClean="0"/>
              <a:t>Formation of Swallow Holes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763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dirty="0"/>
              <a:t>River reaches an area of permeable rock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dirty="0"/>
              <a:t>Disappears down through </a:t>
            </a:r>
            <a:r>
              <a:rPr lang="en-US" dirty="0" err="1"/>
              <a:t>grikes</a:t>
            </a:r>
            <a:endParaRPr lang="en-US" dirty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dirty="0" err="1"/>
              <a:t>Grikes</a:t>
            </a:r>
            <a:r>
              <a:rPr lang="en-US" dirty="0"/>
              <a:t> made bigger by solution (carbonation)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dirty="0"/>
              <a:t>Forms swallow hole (</a:t>
            </a:r>
            <a:r>
              <a:rPr lang="en-US" dirty="0" err="1"/>
              <a:t>sluggas</a:t>
            </a:r>
            <a:r>
              <a:rPr lang="en-US" dirty="0"/>
              <a:t>/sinkholes)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dirty="0"/>
              <a:t>e.g. </a:t>
            </a:r>
            <a:r>
              <a:rPr lang="en-US" b="1" dirty="0"/>
              <a:t>Poll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gColm</a:t>
            </a:r>
            <a:r>
              <a:rPr lang="en-US" b="1" dirty="0"/>
              <a:t> </a:t>
            </a:r>
            <a:r>
              <a:rPr lang="en-US" dirty="0"/>
              <a:t>in </a:t>
            </a:r>
            <a:r>
              <a:rPr lang="en-US" b="1" dirty="0"/>
              <a:t>the </a:t>
            </a:r>
            <a:r>
              <a:rPr lang="en-US" b="1" dirty="0" err="1"/>
              <a:t>Burren</a:t>
            </a:r>
            <a:r>
              <a:rPr lang="en-US" dirty="0"/>
              <a:t>, Co. Clare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 result for karst dolines"/>
          <p:cNvPicPr>
            <a:picLocks noChangeAspect="1" noChangeArrowheads="1"/>
          </p:cNvPicPr>
          <p:nvPr/>
        </p:nvPicPr>
        <p:blipFill>
          <a:blip r:embed="rId2" cstate="print"/>
          <a:srcRect b="5036"/>
          <a:stretch>
            <a:fillRect/>
          </a:stretch>
        </p:blipFill>
        <p:spPr bwMode="auto">
          <a:xfrm>
            <a:off x="928662" y="919756"/>
            <a:ext cx="7215238" cy="56525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214290"/>
            <a:ext cx="7863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SINK HOLE SWALLOW HOLE UVALA AND POLJE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Underground Landforms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Karst Landscape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635000"/>
            <a:ext cx="414020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/>
          </p:cNvSpPr>
          <p:nvPr>
            <p:ph idx="4294967295"/>
          </p:nvPr>
        </p:nvSpPr>
        <p:spPr>
          <a:xfrm>
            <a:off x="0" y="827088"/>
            <a:ext cx="4643438" cy="5194300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marL="876300" lvl="1" indent="-4191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latin typeface="+mj-lt"/>
              </a:rPr>
              <a:t>Caves</a:t>
            </a:r>
          </a:p>
          <a:p>
            <a:pPr lvl="2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u="sng" dirty="0" smtClean="0">
                <a:solidFill>
                  <a:schemeClr val="bg1"/>
                </a:solidFill>
                <a:latin typeface="+mj-lt"/>
              </a:rPr>
              <a:t>Swallow holes – river disappears underground</a:t>
            </a:r>
          </a:p>
          <a:p>
            <a:pPr lvl="2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u="sng" dirty="0" smtClean="0">
                <a:solidFill>
                  <a:schemeClr val="bg1"/>
                </a:solidFill>
                <a:latin typeface="+mj-lt"/>
              </a:rPr>
              <a:t>Carbonation</a:t>
            </a:r>
            <a:r>
              <a:rPr lang="en-US" sz="1900" dirty="0" smtClean="0">
                <a:solidFill>
                  <a:schemeClr val="bg1"/>
                </a:solidFill>
                <a:latin typeface="+mj-lt"/>
              </a:rPr>
              <a:t> – passages form large caverns</a:t>
            </a:r>
          </a:p>
          <a:p>
            <a:pPr lvl="2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1"/>
                </a:solidFill>
                <a:latin typeface="+mj-lt"/>
              </a:rPr>
              <a:t>River erodes the rock of the cave by </a:t>
            </a:r>
            <a:r>
              <a:rPr lang="en-US" sz="1900" u="sng" dirty="0" smtClean="0">
                <a:solidFill>
                  <a:schemeClr val="bg1"/>
                </a:solidFill>
                <a:latin typeface="+mj-lt"/>
              </a:rPr>
              <a:t>abrasion and hydraulic action</a:t>
            </a:r>
          </a:p>
          <a:p>
            <a:pPr lvl="2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u="sng" dirty="0" smtClean="0">
                <a:solidFill>
                  <a:schemeClr val="bg1"/>
                </a:solidFill>
                <a:latin typeface="+mj-lt"/>
              </a:rPr>
              <a:t>Carbonation and solution </a:t>
            </a:r>
            <a:r>
              <a:rPr lang="en-US" sz="1900" dirty="0" smtClean="0">
                <a:solidFill>
                  <a:schemeClr val="bg1"/>
                </a:solidFill>
                <a:latin typeface="+mj-lt"/>
              </a:rPr>
              <a:t>dissolve permeable rock (limestone)</a:t>
            </a:r>
          </a:p>
          <a:p>
            <a:pPr lvl="2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u="sng" dirty="0" smtClean="0">
                <a:solidFill>
                  <a:schemeClr val="bg1"/>
                </a:solidFill>
                <a:latin typeface="+mj-lt"/>
              </a:rPr>
              <a:t>Cave develops at or below zone of saturation </a:t>
            </a:r>
          </a:p>
          <a:p>
            <a:pPr lvl="2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1"/>
                </a:solidFill>
                <a:latin typeface="+mj-lt"/>
              </a:rPr>
              <a:t>e.g. </a:t>
            </a:r>
            <a:r>
              <a:rPr lang="en-US" sz="1900" b="1" dirty="0" err="1" smtClean="0">
                <a:solidFill>
                  <a:schemeClr val="bg1"/>
                </a:solidFill>
                <a:latin typeface="+mj-lt"/>
              </a:rPr>
              <a:t>Ailwee</a:t>
            </a:r>
            <a:r>
              <a:rPr lang="en-US" sz="1900" b="1" dirty="0" smtClean="0">
                <a:solidFill>
                  <a:schemeClr val="bg1"/>
                </a:solidFill>
                <a:latin typeface="+mj-lt"/>
              </a:rPr>
              <a:t> Cave</a:t>
            </a:r>
            <a:r>
              <a:rPr lang="en-US" sz="19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900" b="1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1900" b="1" dirty="0" err="1" smtClean="0">
                <a:solidFill>
                  <a:schemeClr val="bg1"/>
                </a:solidFill>
                <a:latin typeface="+mj-lt"/>
              </a:rPr>
              <a:t>Burren</a:t>
            </a:r>
            <a:r>
              <a:rPr lang="en-US" sz="1900" dirty="0" smtClean="0">
                <a:solidFill>
                  <a:schemeClr val="bg1"/>
                </a:solidFill>
                <a:latin typeface="+mj-lt"/>
              </a:rPr>
              <a:t>, Co. Clare; </a:t>
            </a:r>
            <a:r>
              <a:rPr lang="en-US" sz="1900" b="1" dirty="0" smtClean="0">
                <a:solidFill>
                  <a:schemeClr val="bg1"/>
                </a:solidFill>
                <a:latin typeface="+mj-lt"/>
              </a:rPr>
              <a:t>Dunmore caves</a:t>
            </a:r>
            <a:r>
              <a:rPr lang="en-US" sz="1900" dirty="0" smtClean="0">
                <a:solidFill>
                  <a:schemeClr val="bg1"/>
                </a:solidFill>
                <a:latin typeface="+mj-lt"/>
              </a:rPr>
              <a:t>,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+mj-lt"/>
              </a:rPr>
              <a:t>Kilkenny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age result for karst c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39"/>
            <a:ext cx="8786842" cy="5857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2"/>
                </a:solidFill>
                <a:latin typeface="Trebuchet MS" pitchFamily="34" charset="0"/>
              </a:rPr>
              <a:t>Dripstone Features</a:t>
            </a:r>
            <a:endParaRPr lang="en-US" sz="3600" smtClean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" name="Rectangle 3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545138"/>
          </a:xfrm>
          <a:solidFill>
            <a:schemeClr val="accent6"/>
          </a:solidFill>
        </p:spPr>
        <p:txBody>
          <a:bodyPr rtlCol="0">
            <a:normAutofit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  </a:t>
            </a:r>
            <a:endParaRPr lang="en-US" sz="2800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marL="1295400" lvl="2" indent="-381000" eaLnBrk="1" fontAlgn="auto" hangingPunct="1">
              <a:spcAft>
                <a:spcPts val="0"/>
              </a:spcAft>
              <a:buFont typeface="Times" pitchFamily="-64" charset="0"/>
              <a:buNone/>
              <a:defRPr/>
            </a:pPr>
            <a:r>
              <a:rPr lang="en-US" sz="1900" b="1" u="sng" dirty="0" smtClean="0">
                <a:solidFill>
                  <a:srgbClr val="0070C0"/>
                </a:solidFill>
                <a:latin typeface="+mj-lt"/>
              </a:rPr>
              <a:t>Stalactites</a:t>
            </a:r>
          </a:p>
          <a:p>
            <a:pPr lvl="2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dirty="0" smtClean="0">
                <a:latin typeface="+mj-lt"/>
              </a:rPr>
              <a:t>Drops of water containing dissolved limestone seep down through cracks/fissures in the cave roof</a:t>
            </a:r>
          </a:p>
          <a:p>
            <a:pPr lvl="2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dirty="0" smtClean="0">
                <a:latin typeface="+mj-lt"/>
              </a:rPr>
              <a:t>Drops of water lose carbon dioxide and deposit calcite</a:t>
            </a:r>
          </a:p>
          <a:p>
            <a:pPr lvl="2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dirty="0" smtClean="0">
                <a:latin typeface="+mj-lt"/>
              </a:rPr>
              <a:t>Over time deposition of calcite forms the stalactites hanging down from the roof of the cave</a:t>
            </a:r>
          </a:p>
          <a:p>
            <a:pPr lvl="2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dirty="0" smtClean="0">
                <a:latin typeface="+mj-lt"/>
              </a:rPr>
              <a:t>Stalactites are hollow mineral tubes, like drinking straws</a:t>
            </a:r>
          </a:p>
          <a:p>
            <a:pPr lvl="2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dirty="0" smtClean="0">
                <a:latin typeface="+mj-lt"/>
              </a:rPr>
              <a:t>They are very thin and fragile</a:t>
            </a:r>
          </a:p>
          <a:p>
            <a:pPr lvl="2" eaLnBrk="1" fontAlgn="auto" hangingPunct="1">
              <a:spcAft>
                <a:spcPts val="0"/>
              </a:spcAft>
              <a:buClr>
                <a:schemeClr val="bg1"/>
              </a:buClr>
              <a:buFont typeface="Arial" charset="0"/>
              <a:buNone/>
              <a:defRPr/>
            </a:pPr>
            <a:endParaRPr lang="en-US" sz="1900" dirty="0" smtClean="0">
              <a:latin typeface="+mj-lt"/>
            </a:endParaRPr>
          </a:p>
          <a:p>
            <a:pPr marL="1295400" lvl="2" indent="-381000" eaLnBrk="1" fontAlgn="auto" hangingPunct="1">
              <a:spcAft>
                <a:spcPts val="0"/>
              </a:spcAft>
              <a:buFont typeface="Times" pitchFamily="-64" charset="0"/>
              <a:buNone/>
              <a:defRPr/>
            </a:pPr>
            <a:r>
              <a:rPr lang="en-US" sz="1900" b="1" u="sng" dirty="0" smtClean="0">
                <a:solidFill>
                  <a:srgbClr val="0070C0"/>
                </a:solidFill>
                <a:latin typeface="+mj-lt"/>
              </a:rPr>
              <a:t>Stalagmites</a:t>
            </a:r>
          </a:p>
          <a:p>
            <a:pPr lvl="2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dirty="0" smtClean="0">
                <a:latin typeface="+mj-lt"/>
              </a:rPr>
              <a:t>Water droplets fall to the cave floor</a:t>
            </a:r>
          </a:p>
          <a:p>
            <a:pPr lvl="2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dirty="0" smtClean="0">
                <a:latin typeface="+mj-lt"/>
              </a:rPr>
              <a:t>Drops of water lose carbon dioxide and deposit calcite</a:t>
            </a:r>
          </a:p>
          <a:p>
            <a:pPr lvl="2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dirty="0" smtClean="0">
                <a:latin typeface="+mj-lt"/>
              </a:rPr>
              <a:t>Over time deposition of calcite form the stalagmites growing upward from the cave floor form directly below stalactites</a:t>
            </a:r>
          </a:p>
          <a:p>
            <a:pPr lvl="2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dirty="0" smtClean="0">
                <a:latin typeface="+mj-lt"/>
              </a:rPr>
              <a:t>Stalagmites are thicker than the stalactites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eg;base64,/9j/4AAQSkZJRgABAQAAAQABAAD/2wCEAAkGBhQSERQUExQVFRUVFxgXGRcUGBcXFxcYGhgYGBcYFxcYHCYeFxojGhgYIC8gJScpLCwsFx4xNTAqNSYrLCkBCQoKDgwOGg8PGiwkHyQsLCwsLCwsLCwsLCwsLCwsLCwsLCwsLCwsLCwsLCwsLCwsLCwsLCwsLCwsLCwsLCwsLP/AABEIAMIBAwMBIgACEQEDEQH/xAAbAAACAwEBAQAAAAAAAAAAAAADBAIFBgABB//EAD8QAAEDAgMFBgQDBwMEAwAAAAEAAhEDIQQSMQVBUWGRInGBobHwBhPB0TJC4QcUI1JicvEVgpIzorLSJGPC/8QAGQEAAwEBAQAAAAAAAAAAAAAAAQIDAAQF/8QAKhEAAgICAwABAgUFAQAAAAAAAAECEQMhEjFBUQQiEzJSYaFCcYGR0SP/2gAMAwEAAhEDEQA/AA0RA7TvDgoHH2sfqemviUANJjcOevfA1RHOAt9GedrLgckdHFnUNSXgmdCL9Rr0Cep1xxbpx000Sra17CLg8PpCI58us3Nwi5nhEJWrHWh0VJb+b/K9bmLczXDznxF7oPzjF83cWi3miYd9iNJO/j1Wl1o0e9k6c6OGvuVNreNlz3gkCQZ4GYA0HmvCd0DWbaKXRTsNRxWVwLQbbifTgmam0CCcoh0XLokeGhVaKh/FGnDcvDWky49ZKCdhaG6VVzZcxzmvyntNdBPImb3A1Wr2Zi/3hswQ14g/lkhw/ENxBBWPZVB0N+n0lFwpeyA17mtkuhuWDMZtWnXXvJjVXj2iEujf4bZ1NoyA5pm8CRBtDuIuvdv4SWNIE5QZNpgad+8rP7K+IqTaTc9WnnAE5nAWktLiBoczXSItBU9r/EwdSyUjncTDnNDsgBF4JAkkEie9XkocGialPlYA2aBA1ud/HU7pMKFbCzobiNYv/hVVOuYh5PcNR90xQI3E3GgJA8CuF6OpJjNmwXEmeHnqvK2IawWh3doJ8v8AChWbNs1tL279AlS8gboNrW9SgmmFppAnh8k5bG9t3cAjsxZaJ/C4EGbAmDpunmFGnAmTbl710Xopl1gQ6PMbo5KnLwRxfY9h9uQCKjTETLAXDvgdoG8xfv3KzwWKY7tNeHtAElpBvl0I3Tfos6+s4GAJI4jWffmpsBnMWAkC5ESBNudiZS8RrosRj2ta3MHAZtTAixyusTy7la7NO7UagjgefiqOnjQToZAOog969w2ONBwyy+lADml05Ta7C46RqJ3CN4T8PROfhe4qiAOyCZM3uQbe+4JetizkykcYNpjf7IRRt1j6Usa4uEyCCANZl2ipMTjfmHTKG7rCeMnfqsrj0BtS7CjEtGpJO4i5lRfii5wkwOh8UnkH4oMbt30TNJocYg6fZHS0Hb2eVWkyDce9x5JargdLi53ggTzKPiamSwAmdJ05QBHmli8uJHDcJvu4rcwcWCp4Qju3gx5OQ6+WSGgG++NI470U4BxPaJA3TpyF1GphxY5mg6RMz3QE96FS2J5xvJHK65Pf6c83y9IA6LkvIemfOa21y02a6dAXWFzEkC6rsXtqu15GdsgTZm/gZJtCdxDJnfw6LOOrFzpJkk36q6iiTbL1mNrOF6h/2taN/MFBq13/ADYFSp+Ftw9w17jwRqDYaTwBPQOP0Suw+08zqAPKyWK+B21osadWsW/9atf/AOxx8jIVmPiWtQ7NQCqCNRZwI3nNY+BCTwwiC6wiw9fNBxj87wBpEn371Qad0FVRpMB8UUKg7T/luBnLUGWeczBTjdtUXhxbUZAie1ER3xa3osVlAceR89UU0RN2g2AkjiVKXZRLVm3bj6biBTexxj8rgd4vA8PZRGMMkC4BmO9ZJgFMsqRGRzSYt2SQHA8onotnjcRSosio4BxBcxhIkgG0DU66/ZTofoXq5WySQIEkzli06b9D0VPT+IKRcQKjp/lLHX8IVZjKonO67y0uLt5Lra+Dh4pDD/ikcjfif1RjaVmcUy7Z8ZNa8ZqVSCSA4ZfNszHir3CbcpVWnJUZA11BEcRqLrG0qQA7i4jqApHBNdWd2RAjdvuTKLnYFjNdhtrU3uytLXGdzgTG+BPaCuqLXMGaCR+KbG3cPFfOsNIBfoGkgci3NHmVvvh6u2qwVABJiReAY4HvXHlyPG7rR0QxqS7PTtQOPZkD+qCecBCdyM9wCt6+y2uvlh3FpAVJtDDPpEWJG4i5HS6aH1EX2JLDK9MPTkNu733LqdcgknKZ/lGnhuSA2hMgzbk6fRSbUYRPzWCJmXAdRuV1JMRwaH31IN8x9FH5pN93BAFIEX146COKnhWD8PPn5IqWwOFoKWHhz524KVYB3HdPEcZXgYYPEGD76IbGnWDwzbvA+9FT8RMn+G0WWFxGUNOYAVAdDEAWcSDxhTxFanuIJ1txSnyLCIMjS4g+HVBqVIIBGnC943b1lJGcBupVGW0nlFggNqOAJEiRqJII715Qqz7g/dMUaBBA7PLeSFNvZRJCdKnJv1P2hFfhxftd0gFOCllMkDhol8S4bp3cNN6V6GWxKpVI4HgZhSpUg6AXRwj77l1SCdI5eyl6mF1I7J4hBTXoXB+FxTNrnrH/ALBcq6jtWu0BoqiBxZPnK8VOUf1fwS4T/T/J85e4OGYC3CdOELMtddbatgootcLWGm43+ix2Nw8PIGsrvORfAzja0NpiZ7DSYO9w3+B81YfCbA6o8n8rLd8qiDTy9FpvhrDRSq1NPywN8D7lGIJdBq1SI5SVR43EPa/snQRIi/XwVuZBI4SOlgs7iMXLnd5UYtuTKy0i1qvIub9oDqQFak9oDiR6SqN9cZaMn8RDj1H1KvnDtt71Cf8A0vB2Mvp9kg6EpbDEuc5uYuysY0ZiTEuJiTugaI5MB3eP/ElLbJqgPquO5w6NBUl+VlP6kM1WdioT/aPCB6nySvyINosB9E1jHBtNvMyfNx9AlKb/AOCH7y0n1+6Z6QE9h8PR9WiONwfomqGHylx7hPG0nyEJCviMoa4HtajhJtu8VP8AeHfLMmbgdZEcrFRadFkx2iwDDEReAecuzO+ye2XtNzPwmNPAxrwSOtuJHRrGj1VXg9q5ajg67dBvggadxUpQeRP/AGUUlCrPp+zNutecryWu3Hc7poeSZxNFtdpa5wABDjuBA5rD7O2yxxEGDuLh11Ca/wBdcXOYHEi0kaH/AAuF4pRei1xfTNViMC25aGzYmIvy9eqz+JwJDnvi+YGC3cSABBVgNpgNaXzPGLSNbjRHdi2PAg8oixEzcHmAjhzSxvfQJwUlRT4JrXZgWgTBb3TB6ehCNUHyzc253yHnxG5F2jgiYLTpceBmJ4ajxRsJWa9o7J0BgjfEwOMX716McymrRyvE4sY2I11Rpg35REWse+PMLzEg0zkdMf07uM8phK0HinXYAQ3Pmtpo0uJ5WB1SG1MealWaZLhAk8TvuRItvTpX0J12X37u2MzXc5lSr0G2PH1j9FmhixmEOLTumN/krzZmIlsOs4G3AoqLivkDkmxdwIMjxP2RamIcIDeIk5rkT5GFKtSEzI46+SXxLxNj5R66KXJleKYd+MdN+PHmvAATa3vUoAyzMGO8I9MsGpiDqdCPZWuzVQYNbHuUKqb6TN/Hv3qVUCJzeVvP1VdUEuOluBnpxW5bBx/cZzM5DlK5U9RjpMC3guTUEEMMDSAInsafZfP/AIgpZax7h9vovpNVuVhixDCN+kCfVfP/AIlpH5omLtHqZXpJnmNbKgHszzWp2BVnCkbw8281lSbQtBsIxh3Hi4+kW8k6AwteQHE7j6CVnA1aTa7obU7/ADIE+azcKUO2Vl4TuY4NFtLXn1WuAlzTzWPJsVssG6Wg8cqlm6KYSdY2P+49IH181U4B5yP4uPqf1Vji39l5HDzN/SOir9nNsBp229BH2UoLRSXY/tep2CBuB/8AX6eaqq+KIo0ae9zR0zEJnalSWv55fuqUVSS2T+GAOQkn6lWjH5JylRoMSARSaNQIPeJ+kL15v40ye4TJhQqN7bO+epiy9xdUNl24tA6h31XPVsunSHsI2WUjwY0nmXX9Fm3tmXCxJnrdX+Hflw0/02/4wFU4bTlbrqhj05Mae0kMYZhLbmXGB78E7htrFgIETNjoeYtw5pQOuLcPfRAaYeQdJ15FBxUuwp8ejRYT4nILiWA/y7oE7+NiQm6XxGwnttJE95BOsctN0rMCpkdPMi6lnBuOilLBB+DLJJGgqbf7biJyjSdfGe4QFYUMdnofwyCTlBi2UnWZ0MByxrsTYyPD9FPAY/JUa4bnCY/l0cOhK34VL7Tc77NF8iTDgDFr3ggbuceq5tTK4OZqBoSSCN99R7sqavtqX5sgjfc9Q7cfBWtDEAwdxAudCDGvA81RNrsRpeFpVxzHMBMA6xo4eXLuS7cU4NljszYyw6HQO87xxSjcQ3Pl/CNxOg/TmoOMG1p6HvG9NFUK3Za0awIb2iLXmSZ0196p8HhPG8xPEdVmW4ktdlcNTY/l39FoWVQaQLiDHO58VPJGh4SsYeIvm66eKiXZmnLMcRPlOqVD5MiAIiCAZnvXr6joMaSPwzx77fokTXhRp+nU3OENuRuOnPT7L2s4NImRJid/id67CYol+RzZaNC28XtmjUJrFvDgQSQfIALNU9gi7WirqmoCQNN3sLkantAQOw07pMTbxXJuLDyj8A8TTLoI1iY1kW+iw/xeyajCB2YIBjWTIC2OGoluYG+uW+gmQBwHZVF8atDaW6Q8R/3acV2wls8+UdGMFFXuAgUAN5M+v6Kn2ec2/Q9N6tsPhXWg2NwHb+h5+a6Evki/gL8RP7LhxePqfos6HK+2tQeW3y2Mkz99FQgJEUask1avZr/4bT/SPRZVoWlwLow4P9P0/VSzbSKYtWRxWI/hA/zOnwmEPBHstje8JPGG9IcGjzJ+ya2fpSHMnoEtUv8AI17I7SdIP90dAqtjLmeCZrVc0j+tzusQhZE6dCvbL11UGnTdxLfSfVJbWtlHJtvAlBZiP4bWcHAz5qWPdNTuAHRTUakO39oz/qLTRbTg6CTu0Bj6JZrYNtCfSyDSbdvAm/dAR6r/AOIOBkjqjxS6CpW9hXEzm4fQLw3KHUaSDdDZioBPAeZBHrCWKGkyBxBMgmfY/ToubiSDOlv0QPlwP9y9LpHIDorcUQtjrawOusz90EOMknjZAa6ZvEFSZVEGd5EDxScaH5DlV+aJd/xjwXmz9rGnMdpp/KbQeI4d3NJ1De1l5IGkXlbgjcqL2tt8QOybi82i+7jojU8eJ7L8wHORBmB+izTq3Hcm9jVIqEH8zT5EH0lZwpG5W6NA+gHQdd8i1ve9P4bFDKG1GmWmA5oExrcdONlV4Z5jKd+nHROlpkcdLqb3plFousJiWPHZfJB0Ig8Lg9x715i6U6yOMH3ZUhPyqgdNtDxHA9beKap7WJHagzMKDxu7iWWRVUix2dtIMY9t8pm9pjjHdwTz6LQyxB1JifwibnkZ8gs8awGo00hW5r5qdMizYN7zO8eR6p5xuicJcQlPZ7Yu4TybI6yvUmaJP4QIga62ELkan8huPwFL8zi1okdnXxP1WX/aDVyUcp1c8DxbJd5wtFs6tJJ4u8gVi/2hV5dTbzc4jvDf1VMDuZDMqiUuwGy4zpLR78Fq2n8HMjyv9Fmfh5tief0AWintN5cN1j911zezmiJfEWJikeJA8zJWaqPgW1KsPimtNVrRoAqvEmSIRitILYWjm13LW0Gf/GaOIb6CVkhVywCtbhDNKl/aD5BRzeFsfpUbTH8SOAA+v1RqDjDf7HecAJXFvmo8n+Y/ZOGwHcB9T6JfA1sizAOTVLZhheNxcWTtDaQ0MRr7hck5zOqEIFVRw8mIjv3AhM1NnuqdsNN7q42Ts4F75N2tbwOsweXZhWFPFM/6YFhIGgB14XUp/UtP7UPDAmtmMZSNjumD4/4UcU/tsPCFe7Gw+ajV0tpPQepVVj8LltwXXDKnJxZzyxtLkgNFxINp3paq4ZDzdHS6coPgd6r3mTH9R+ytHslJ6DVbhvifP9EBxtCIN/IQgVdTyMdE6EZ63WSo6+A+qi11lzHAQffuUyQoVjomV6xm/wB6qZpj5U75A9ZSfzDuWoKYbJMjfMDmU/sGmTWAP8jj3DjySGDa4uzWtcSrvYb5rVMxhxaI7pM/RCXTAu0W2Kq/xGn8ogTyEAzyRsQ/KJ9O+dUGsC4we5FeW/IkwSN3cLj3xC5l2dDIYlzYkeXC/rbqh0TIIAGvKR3JWjiMwIES32OSLRtfz08o93TVQHssMMCZAvyVxhaR/dZ3AuBHA5jos1s/Gg1IeS2TAIiCZ0Mi1uqv27Va2lWpyXF3D8jmkh2YHSwabceaPF0JyXIjSxAyi24ag8O5clGY0tESbf0/ovVuKDbJbPrQ0kcD6AfUrDfF1acQRwaB6n6hbZlB1NslpAIAEjefqvnm2pdWqO4uMdw0WwQ4zdmzT5RVFtsXDDK2bTr78VZMpHNO6/mb/RLbHYZaYBEA++itKFIlxJ3C/jCvK7IRMd8QOzVT3fdV1JvaVht0Q+IvefQfVIsG9Vj+UV9nmJbJlbPC/wDTpR/Iz6LHG9o5LYUuyxg4NYPIBQzdItj7ZncTW/jObH5yPNXGIFuirqtKKwjeXEqwr8Usq0GLexRlVSdiLzKBiQQ9gGhF/D2EvTeS4tgam/oh+HY6yGv+GccGfNe92rCRJ1yAiB5DxWdxGMcBIJBO8GIRNcjREA7/AHxVZXrEvLRuJH0U44EpuX9v4GeZ8UjUbOxOWmIMZgJ6fdL7QxmcQdb+g/VL48FjQNLD2EGnROU3HZF+Z4BSWNcuTKubceKRKlqJ0uUo/XqmKVW3gR5hAqDXu+i6kc3ZKm6/jCBUP4jzU59foSg1Pw6xKdCMi1wjXgoubb0RKIYBJk/f7XXOAjs8VShLGy2KPeR9UA0tEw938IAaz7+qTL3eMbkjGQxTqFuia2JVDsSN0tdHPffwnoqplSdSmcNiMlWkeDhfkeyb+KWvBtdmyBzP9639+CFiKctjfpaZ4G0dy9qOuTGgk+a7F1T8md72gnjqdPuoJWVboq9n0XGq7e1wEeE2ViaPZJnQgdUvgsSAwOLsrgDYHfEWAulRiCG5RoXXnuCEZOTY0o8UqIuYA4hwgSRHl1TezKhG8uJcZ13gg35w0+KXq1bRHA9/fzTGwq0fMaQDv8t3RVtVRKvR8YJpgybgaLlOs4AwHWEaNkaXg965FI1m3bQBEESvnXx38LNoZalIQxxyub/K4yRH9JAiOS+ktNllv2hVwKDGzd9Zg7xDifOFVKzm5UZrZdAkACAI4H3vVzlIZa5LhJ4gcEls2hkGvHVWeIpwzheB0MKjWgJ7Pn/xLSioDe49jzVZNgrz4rIL2W3OnqFRtdGoWXQ3oXDXc3vC1DH2A/p9IWZwjZeO/wCi0VMXaBw+ihlK4wdPCl1S288eOinjGRa0j2e9Tw1QiCe7u9wpVyHPMjX7ckJLaDF6bEHDtC2gP0SlOh/EcrRuHhxDxeJ1SNVpD7ckyAxnCm88BoRxsqyhhf8A5ABFiS4cxcqwZWJN7WI+q5lOKgcb9kjXmgm1YzV0S2lUDqkHiPSQlqzoe0cRfrCVfjstQ5tOvMJWrji6oHaDTw9lKsTbHeSKRZgSI9+7KVVsBesd2m94Hn+pU8cNO6UG/uoEV9tkDhZY58WBAPcQ4eo80pVp6TwnyV/sSrTqYesxxjsPj+4Rk8yeiqqVDOP+IEd2/wAksZu3fjGcFqhP93IAcNJ58F4z83d91ffEWC/d6WHkQXMv3mXX6hUOHMjv/VUxz5xsnkiouhp5iJ4D/wDZSLqyYrukmOXk0/dJSbqqROwtO6HiTeFzqxAHqoVNe5MlsDeja/vENaTvbHPQOE9VN2MLsO2bZXEclSYDGl9KDHYAvNzuk+ACdDv4LObiffmudrjZZboVpHtv/sb7/wC5GzSNdD7KrHbRiq/usTyj7Key60/MA3EEeI/RLGDW38DuaekWNUzEXsPqvNk44fMdvvl6R+qDXffuI/8AJU+HxDqZka5pEhFRsVukbmm6QuQtnYgfKZMEkTImL3suWomfQGmyyvxcW1nMZMljpkRrpHgNVTbd/aA9py0QASLucNOECbnfJ6JHYRJotJMlxe4nUyXXPeuyEfTlkXWGJEA+7q1bSBpEO1F+c/4VOwx5a+f1Vk15AvvIjz/wnoVMyvxPhwGtje7pZZqtSWl+KassZxzmeh/RZzLqpFUx3BYYCDv+vJW9Bp7M8R0hAoUc+9OPp5bTOkeCjkLY34EwlNosbdrXr1QcSMr7AQD3+wj4ekZiY3z4kaINWqMxOuUnys3yR3YNUCfWL3Pdbx4BV1R/a433p+uRui/DklP3Xed4/wAImRFinlmdVGnR4jRFFgUrGRS7Qo9olK02SQrmtTDraHcUjTwhY4z4RvVU6RJ7Yeu+2sTvTVV3YZzEef6JT5c+F/fVEa6WMv8Ah+5UJLaOiL00esfDIabnXhHADrJWm+B8HTqOcHkANh5n+UFoPhcdVlHVrRxW3/Z7s+PmV8zAYdSAfMkFkmIOl++wXN9T9uJtlcW5qgf7VazS6k0EXzG3+0LD0h2h08itJ8chhLSNWkt36d5WZBgjx9FT6NVhSE+of/ow7jE+P0S9NlpU6jpHh90GIXUjnZ7iDpaPNReRdSrG29ABTLoxY7FPacOId5CU9UxJAa3cGk/8iBbwWea+DKfbXkCf5GjzKScd2PCWhIu7Tj/d9U5sOpFQji0+SQBufFGo1ixweNZ38CIhUatUST3Za4rEB2ZoNxc8oISAdx3A+i6mZqu5qNSnCkklorbezQbLxUUmidJ9SuVHTx7miAGwPfFcg4C2LV6uZxJ3laf4cqfwhyzT35p9CsqtD8PNhhneZHkPouuKOeT0aPDEnf8AZNYhhtJHp71SeHpDUb9I9+5Ra1UnQTu8/WERUVG3WD5ZnUuHqdPBVfyOwy2sef6q+xOF+aPlmQSRfuBhVuKpQA2LNt03qT7HXQbDGPC3U/ZMEz08pQcO+RPj4zZHESQeX3UplYEGvIJ5Wga7z9Uo+plebab/AHzXUcXeTOpQSZJPNb0PgZ1eSTGvkvKbkNrNEUWQYUTyzoECsNym98d6iRN1kgsAaShUbITEKBYnEFaZyh4O8QgtMNTFejN0vUEbkvEdSBr6F+zlodQxdhmZTc9pIEgi9vBp6r57mWg+G9u/IzCYzAg6XB4ye9c31cHPG0i2Frl2LbcxPzCTuknVUzB9VYYmiQCezlJMQ5pPQGRZV9FythjUNE8srlsg51j3fYJYORamiCF0IiEdWkIRXsrxFIxzBcJyq2GD+1n1S9Fu9NVj/D8GpJPaGitMUosuvajZdAXrHQvaY7YR/cHeh1kWO/f0H2UMSIIO4hTlKbQqdqBoApQVsrJ0jy3FcloXK3H9yPIZoYRz9IWjwdOGNA3eqrMBYDmSnwB+Kbi6dOiTVl7gmwGmbiEd1Mwy05nO5Wv/AJ8ErR/IBvvbgAT9F6cRD4P5WnwJTkyVOqM4zby735QkMc2RqvPnXnkfMkoL6qjJlooHTMWXjqxuOJmfCFJoELgwqVFLBNYpNRMijCLMjpnVekrxcUox5C9C5cmAcCokKRXkIig3BCe2UyQhuYiYr69GLpWsJhWzqaUr4PeEUBsrsiI18KRYeC4tTABOJQ8iYyrzKsYXc1eQmcq8yo2AHS0ITbhLQO5eVMJDQR4oYBSNWOnXYOky9/d0UDteKbw+EaQCQZ5+9EyGtANglewrQDazQyMosLfaeKBgKfZdI/F6e5R8XSLwAvXmAAN1kUktAbsGNns4lcuzrk1MFoJ8rKSCIPvRFzomIOcZgLixUKdJCmLZZ0MdBFzYbhyj7hDfVJJPFBbTRWtRbbAqR5kXZUQQoPqBLQ1nuVcSgvr8EMuK1GsM6ooEqMrpWoNk8y9JUQpBCg2eBTAXgCkGo0azxdCnlXuVajWDyrixFDV2XvWACLF58tMfLUhTWMJvw4OolC/0tp49VZ5FxYOC1moq3bKbz6rw7IG4nyVnC7KVjFUNkDiUQ7PZAtpqSTdWDmIbmlYIAURwC8fTjgiuCE4LAI5VBzUUqJKxgDkN3MI7x4IULGA5ORXI/wAteI2Gj3D/AEKPS99Vy5UX5UQfYcaqVb6LlyRjAXFAZr4rlyVjenHepcFy5FGJs1XpXLkAkmr1i9XIoxJcNSvFyxgrFxXLkvoQrVL7LlyITuC9C5clAetUyuXImIuXrdV4uRZkDqIZ098Vy5bw3oJxsV1HXr6Llyz6MCradUI7ly5HwHpxN/FCcblerkAoXlcuXJwH/9k="/>
          <p:cNvSpPr>
            <a:spLocks noChangeAspect="1" noChangeArrowheads="1"/>
          </p:cNvSpPr>
          <p:nvPr/>
        </p:nvSpPr>
        <p:spPr bwMode="auto">
          <a:xfrm>
            <a:off x="168275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21507" name="AutoShape 4" descr="data:image/jpeg;base64,/9j/4AAQSkZJRgABAQAAAQABAAD/2wCEAAkGBhQSERQUExQVFRUVFxgXGRcUGBcXFxcYGhgYGBcYFxcYHCYeFxojGhgYIC8gJScpLCwsFx4xNTAqNSYrLCkBCQoKDgwOGg8PGiwkHyQsLCwsLCwsLCwsLCwsLCwsLCwsLCwsLCwsLCwsLCwsLCwsLCwsLCwsLCwsLCwsLCwsLP/AABEIAMIBAwMBIgACEQEDEQH/xAAbAAACAwEBAQAAAAAAAAAAAAADBAIFBgABB//EAD8QAAEDAgMFBgQDBwMEAwAAAAEAAhEDIQQSMQVBUWGRInGBobHwBhPB0TJC4QcUI1JicvEVgpIzorLSJGPC/8QAGQEAAwEBAQAAAAAAAAAAAAAAAQIDAAQF/8QAKhEAAgICAwABAgUFAQAAAAAAAAECEQMhEjFBUQQiEzJSYaFCcYGR0SP/2gAMAwEAAhEDEQA/AA0RA7TvDgoHH2sfqemviUANJjcOevfA1RHOAt9GedrLgckdHFnUNSXgmdCL9Rr0Cep1xxbpx000Sra17CLg8PpCI58us3Nwi5nhEJWrHWh0VJb+b/K9bmLczXDznxF7oPzjF83cWi3miYd9iNJO/j1Wl1o0e9k6c6OGvuVNreNlz3gkCQZ4GYA0HmvCd0DWbaKXRTsNRxWVwLQbbifTgmam0CCcoh0XLokeGhVaKh/FGnDcvDWky49ZKCdhaG6VVzZcxzmvyntNdBPImb3A1Wr2Zi/3hswQ14g/lkhw/ENxBBWPZVB0N+n0lFwpeyA17mtkuhuWDMZtWnXXvJjVXj2iEujf4bZ1NoyA5pm8CRBtDuIuvdv4SWNIE5QZNpgad+8rP7K+IqTaTc9WnnAE5nAWktLiBoczXSItBU9r/EwdSyUjncTDnNDsgBF4JAkkEie9XkocGialPlYA2aBA1ud/HU7pMKFbCzobiNYv/hVVOuYh5PcNR90xQI3E3GgJA8CuF6OpJjNmwXEmeHnqvK2IawWh3doJ8v8AChWbNs1tL279AlS8gboNrW9SgmmFppAnh8k5bG9t3cAjsxZaJ/C4EGbAmDpunmFGnAmTbl710Xopl1gQ6PMbo5KnLwRxfY9h9uQCKjTETLAXDvgdoG8xfv3KzwWKY7tNeHtAElpBvl0I3Tfos6+s4GAJI4jWffmpsBnMWAkC5ESBNudiZS8RrosRj2ta3MHAZtTAixyusTy7la7NO7UagjgefiqOnjQToZAOog969w2ONBwyy+lADml05Ta7C46RqJ3CN4T8PROfhe4qiAOyCZM3uQbe+4JetizkykcYNpjf7IRRt1j6Usa4uEyCCANZl2ipMTjfmHTKG7rCeMnfqsrj0BtS7CjEtGpJO4i5lRfii5wkwOh8UnkH4oMbt30TNJocYg6fZHS0Hb2eVWkyDce9x5JargdLi53ggTzKPiamSwAmdJ05QBHmli8uJHDcJvu4rcwcWCp4Qju3gx5OQ6+WSGgG++NI470U4BxPaJA3TpyF1GphxY5mg6RMz3QE96FS2J5xvJHK65Pf6c83y9IA6LkvIemfOa21y02a6dAXWFzEkC6rsXtqu15GdsgTZm/gZJtCdxDJnfw6LOOrFzpJkk36q6iiTbL1mNrOF6h/2taN/MFBq13/ADYFSp+Ftw9w17jwRqDYaTwBPQOP0Suw+08zqAPKyWK+B21osadWsW/9atf/AOxx8jIVmPiWtQ7NQCqCNRZwI3nNY+BCTwwiC6wiw9fNBxj87wBpEn371Qad0FVRpMB8UUKg7T/luBnLUGWeczBTjdtUXhxbUZAie1ER3xa3osVlAceR89UU0RN2g2AkjiVKXZRLVm3bj6biBTexxj8rgd4vA8PZRGMMkC4BmO9ZJgFMsqRGRzSYt2SQHA8onotnjcRSosio4BxBcxhIkgG0DU66/ZTofoXq5WySQIEkzli06b9D0VPT+IKRcQKjp/lLHX8IVZjKonO67y0uLt5Lra+Dh4pDD/ikcjfif1RjaVmcUy7Z8ZNa8ZqVSCSA4ZfNszHir3CbcpVWnJUZA11BEcRqLrG0qQA7i4jqApHBNdWd2RAjdvuTKLnYFjNdhtrU3uytLXGdzgTG+BPaCuqLXMGaCR+KbG3cPFfOsNIBfoGkgci3NHmVvvh6u2qwVABJiReAY4HvXHlyPG7rR0QxqS7PTtQOPZkD+qCecBCdyM9wCt6+y2uvlh3FpAVJtDDPpEWJG4i5HS6aH1EX2JLDK9MPTkNu733LqdcgknKZ/lGnhuSA2hMgzbk6fRSbUYRPzWCJmXAdRuV1JMRwaH31IN8x9FH5pN93BAFIEX146COKnhWD8PPn5IqWwOFoKWHhz524KVYB3HdPEcZXgYYPEGD76IbGnWDwzbvA+9FT8RMn+G0WWFxGUNOYAVAdDEAWcSDxhTxFanuIJ1txSnyLCIMjS4g+HVBqVIIBGnC943b1lJGcBupVGW0nlFggNqOAJEiRqJII715Qqz7g/dMUaBBA7PLeSFNvZRJCdKnJv1P2hFfhxftd0gFOCllMkDhol8S4bp3cNN6V6GWxKpVI4HgZhSpUg6AXRwj77l1SCdI5eyl6mF1I7J4hBTXoXB+FxTNrnrH/ALBcq6jtWu0BoqiBxZPnK8VOUf1fwS4T/T/J85e4OGYC3CdOELMtddbatgootcLWGm43+ix2Nw8PIGsrvORfAzja0NpiZ7DSYO9w3+B81YfCbA6o8n8rLd8qiDTy9FpvhrDRSq1NPywN8D7lGIJdBq1SI5SVR43EPa/snQRIi/XwVuZBI4SOlgs7iMXLnd5UYtuTKy0i1qvIub9oDqQFak9oDiR6SqN9cZaMn8RDj1H1KvnDtt71Cf8A0vB2Mvp9kg6EpbDEuc5uYuysY0ZiTEuJiTugaI5MB3eP/ElLbJqgPquO5w6NBUl+VlP6kM1WdioT/aPCB6nySvyINosB9E1jHBtNvMyfNx9AlKb/AOCH7y0n1+6Z6QE9h8PR9WiONwfomqGHylx7hPG0nyEJCviMoa4HtajhJtu8VP8AeHfLMmbgdZEcrFRadFkx2iwDDEReAecuzO+ye2XtNzPwmNPAxrwSOtuJHRrGj1VXg9q5ajg67dBvggadxUpQeRP/AGUUlCrPp+zNutecryWu3Hc7poeSZxNFtdpa5wABDjuBA5rD7O2yxxEGDuLh11Ca/wBdcXOYHEi0kaH/AAuF4pRei1xfTNViMC25aGzYmIvy9eqz+JwJDnvi+YGC3cSABBVgNpgNaXzPGLSNbjRHdi2PAg8oixEzcHmAjhzSxvfQJwUlRT4JrXZgWgTBb3TB6ehCNUHyzc253yHnxG5F2jgiYLTpceBmJ4ajxRsJWa9o7J0BgjfEwOMX716McymrRyvE4sY2I11Rpg35REWse+PMLzEg0zkdMf07uM8phK0HinXYAQ3Pmtpo0uJ5WB1SG1MealWaZLhAk8TvuRItvTpX0J12X37u2MzXc5lSr0G2PH1j9FmhixmEOLTumN/krzZmIlsOs4G3AoqLivkDkmxdwIMjxP2RamIcIDeIk5rkT5GFKtSEzI46+SXxLxNj5R66KXJleKYd+MdN+PHmvAATa3vUoAyzMGO8I9MsGpiDqdCPZWuzVQYNbHuUKqb6TN/Hv3qVUCJzeVvP1VdUEuOluBnpxW5bBx/cZzM5DlK5U9RjpMC3guTUEEMMDSAInsafZfP/AIgpZax7h9vovpNVuVhixDCN+kCfVfP/AIlpH5omLtHqZXpJnmNbKgHszzWp2BVnCkbw8281lSbQtBsIxh3Hi4+kW8k6AwteQHE7j6CVnA1aTa7obU7/ADIE+azcKUO2Vl4TuY4NFtLXn1WuAlzTzWPJsVssG6Wg8cqlm6KYSdY2P+49IH181U4B5yP4uPqf1Vji39l5HDzN/SOir9nNsBp229BH2UoLRSXY/tep2CBuB/8AX6eaqq+KIo0ae9zR0zEJnalSWv55fuqUVSS2T+GAOQkn6lWjH5JylRoMSARSaNQIPeJ+kL15v40ye4TJhQqN7bO+epiy9xdUNl24tA6h31XPVsunSHsI2WUjwY0nmXX9Fm3tmXCxJnrdX+Hflw0/02/4wFU4bTlbrqhj05Mae0kMYZhLbmXGB78E7htrFgIETNjoeYtw5pQOuLcPfRAaYeQdJ15FBxUuwp8ejRYT4nILiWA/y7oE7+NiQm6XxGwnttJE95BOsctN0rMCpkdPMi6lnBuOilLBB+DLJJGgqbf7biJyjSdfGe4QFYUMdnofwyCTlBi2UnWZ0MByxrsTYyPD9FPAY/JUa4bnCY/l0cOhK34VL7Tc77NF8iTDgDFr3ggbuceq5tTK4OZqBoSSCN99R7sqavtqX5sgjfc9Q7cfBWtDEAwdxAudCDGvA81RNrsRpeFpVxzHMBMA6xo4eXLuS7cU4NljszYyw6HQO87xxSjcQ3Pl/CNxOg/TmoOMG1p6HvG9NFUK3Za0awIb2iLXmSZ0196p8HhPG8xPEdVmW4ktdlcNTY/l39FoWVQaQLiDHO58VPJGh4SsYeIvm66eKiXZmnLMcRPlOqVD5MiAIiCAZnvXr6joMaSPwzx77fokTXhRp+nU3OENuRuOnPT7L2s4NImRJid/id67CYol+RzZaNC28XtmjUJrFvDgQSQfIALNU9gi7WirqmoCQNN3sLkantAQOw07pMTbxXJuLDyj8A8TTLoI1iY1kW+iw/xeyajCB2YIBjWTIC2OGoluYG+uW+gmQBwHZVF8atDaW6Q8R/3acV2wls8+UdGMFFXuAgUAN5M+v6Kn2ec2/Q9N6tsPhXWg2NwHb+h5+a6Evki/gL8RP7LhxePqfos6HK+2tQeW3y2Mkz99FQgJEUask1avZr/4bT/SPRZVoWlwLow4P9P0/VSzbSKYtWRxWI/hA/zOnwmEPBHstje8JPGG9IcGjzJ+ya2fpSHMnoEtUv8AI17I7SdIP90dAqtjLmeCZrVc0j+tzusQhZE6dCvbL11UGnTdxLfSfVJbWtlHJtvAlBZiP4bWcHAz5qWPdNTuAHRTUakO39oz/qLTRbTg6CTu0Bj6JZrYNtCfSyDSbdvAm/dAR6r/AOIOBkjqjxS6CpW9hXEzm4fQLw3KHUaSDdDZioBPAeZBHrCWKGkyBxBMgmfY/ToubiSDOlv0QPlwP9y9LpHIDorcUQtjrawOusz90EOMknjZAa6ZvEFSZVEGd5EDxScaH5DlV+aJd/xjwXmz9rGnMdpp/KbQeI4d3NJ1De1l5IGkXlbgjcqL2tt8QOybi82i+7jojU8eJ7L8wHORBmB+izTq3Hcm9jVIqEH8zT5EH0lZwpG5W6NA+gHQdd8i1ve9P4bFDKG1GmWmA5oExrcdONlV4Z5jKd+nHROlpkcdLqb3plFousJiWPHZfJB0Ig8Lg9x715i6U6yOMH3ZUhPyqgdNtDxHA9beKap7WJHagzMKDxu7iWWRVUix2dtIMY9t8pm9pjjHdwTz6LQyxB1JifwibnkZ8gs8awGo00hW5r5qdMizYN7zO8eR6p5xuicJcQlPZ7Yu4TybI6yvUmaJP4QIga62ELkan8huPwFL8zi1okdnXxP1WX/aDVyUcp1c8DxbJd5wtFs6tJJ4u8gVi/2hV5dTbzc4jvDf1VMDuZDMqiUuwGy4zpLR78Fq2n8HMjyv9Fmfh5tief0AWintN5cN1j911zezmiJfEWJikeJA8zJWaqPgW1KsPimtNVrRoAqvEmSIRitILYWjm13LW0Gf/GaOIb6CVkhVywCtbhDNKl/aD5BRzeFsfpUbTH8SOAA+v1RqDjDf7HecAJXFvmo8n+Y/ZOGwHcB9T6JfA1sizAOTVLZhheNxcWTtDaQ0MRr7hck5zOqEIFVRw8mIjv3AhM1NnuqdsNN7q42Ts4F75N2tbwOsweXZhWFPFM/6YFhIGgB14XUp/UtP7UPDAmtmMZSNjumD4/4UcU/tsPCFe7Gw+ajV0tpPQepVVj8LltwXXDKnJxZzyxtLkgNFxINp3paq4ZDzdHS6coPgd6r3mTH9R+ytHslJ6DVbhvifP9EBxtCIN/IQgVdTyMdE6EZ63WSo6+A+qi11lzHAQffuUyQoVjomV6xm/wB6qZpj5U75A9ZSfzDuWoKYbJMjfMDmU/sGmTWAP8jj3DjySGDa4uzWtcSrvYb5rVMxhxaI7pM/RCXTAu0W2Kq/xGn8ogTyEAzyRsQ/KJ9O+dUGsC4we5FeW/IkwSN3cLj3xC5l2dDIYlzYkeXC/rbqh0TIIAGvKR3JWjiMwIES32OSLRtfz08o93TVQHssMMCZAvyVxhaR/dZ3AuBHA5jos1s/Gg1IeS2TAIiCZ0Mi1uqv27Va2lWpyXF3D8jmkh2YHSwabceaPF0JyXIjSxAyi24ag8O5clGY0tESbf0/ovVuKDbJbPrQ0kcD6AfUrDfF1acQRwaB6n6hbZlB1NslpAIAEjefqvnm2pdWqO4uMdw0WwQ4zdmzT5RVFtsXDDK2bTr78VZMpHNO6/mb/RLbHYZaYBEA++itKFIlxJ3C/jCvK7IRMd8QOzVT3fdV1JvaVht0Q+IvefQfVIsG9Vj+UV9nmJbJlbPC/wDTpR/Iz6LHG9o5LYUuyxg4NYPIBQzdItj7ZncTW/jObH5yPNXGIFuirqtKKwjeXEqwr8Usq0GLexRlVSdiLzKBiQQ9gGhF/D2EvTeS4tgam/oh+HY6yGv+GccGfNe92rCRJ1yAiB5DxWdxGMcBIJBO8GIRNcjREA7/AHxVZXrEvLRuJH0U44EpuX9v4GeZ8UjUbOxOWmIMZgJ6fdL7QxmcQdb+g/VL48FjQNLD2EGnROU3HZF+Z4BSWNcuTKubceKRKlqJ0uUo/XqmKVW3gR5hAqDXu+i6kc3ZKm6/jCBUP4jzU59foSg1Pw6xKdCMi1wjXgoubb0RKIYBJk/f7XXOAjs8VShLGy2KPeR9UA0tEw938IAaz7+qTL3eMbkjGQxTqFuia2JVDsSN0tdHPffwnoqplSdSmcNiMlWkeDhfkeyb+KWvBtdmyBzP9639+CFiKctjfpaZ4G0dy9qOuTGgk+a7F1T8md72gnjqdPuoJWVboq9n0XGq7e1wEeE2ViaPZJnQgdUvgsSAwOLsrgDYHfEWAulRiCG5RoXXnuCEZOTY0o8UqIuYA4hwgSRHl1TezKhG8uJcZ13gg35w0+KXq1bRHA9/fzTGwq0fMaQDv8t3RVtVRKvR8YJpgybgaLlOs4AwHWEaNkaXg965FI1m3bQBEESvnXx38LNoZalIQxxyub/K4yRH9JAiOS+ktNllv2hVwKDGzd9Zg7xDifOFVKzm5UZrZdAkACAI4H3vVzlIZa5LhJ4gcEls2hkGvHVWeIpwzheB0MKjWgJ7Pn/xLSioDe49jzVZNgrz4rIL2W3OnqFRtdGoWXQ3oXDXc3vC1DH2A/p9IWZwjZeO/wCi0VMXaBw+ihlK4wdPCl1S288eOinjGRa0j2e9Tw1QiCe7u9wpVyHPMjX7ckJLaDF6bEHDtC2gP0SlOh/EcrRuHhxDxeJ1SNVpD7ckyAxnCm88BoRxsqyhhf8A5ABFiS4cxcqwZWJN7WI+q5lOKgcb9kjXmgm1YzV0S2lUDqkHiPSQlqzoe0cRfrCVfjstQ5tOvMJWrji6oHaDTw9lKsTbHeSKRZgSI9+7KVVsBesd2m94Hn+pU8cNO6UG/uoEV9tkDhZY58WBAPcQ4eo80pVp6TwnyV/sSrTqYesxxjsPj+4Rk8yeiqqVDOP+IEd2/wAksZu3fjGcFqhP93IAcNJ58F4z83d91ffEWC/d6WHkQXMv3mXX6hUOHMjv/VUxz5xsnkiouhp5iJ4D/wDZSLqyYrukmOXk0/dJSbqqROwtO6HiTeFzqxAHqoVNe5MlsDeja/vENaTvbHPQOE9VN2MLsO2bZXEclSYDGl9KDHYAvNzuk+ACdDv4LObiffmudrjZZboVpHtv/sb7/wC5GzSNdD7KrHbRiq/usTyj7Key60/MA3EEeI/RLGDW38DuaekWNUzEXsPqvNk44fMdvvl6R+qDXffuI/8AJU+HxDqZka5pEhFRsVukbmm6QuQtnYgfKZMEkTImL3suWomfQGmyyvxcW1nMZMljpkRrpHgNVTbd/aA9py0QASLucNOECbnfJ6JHYRJotJMlxe4nUyXXPeuyEfTlkXWGJEA+7q1bSBpEO1F+c/4VOwx5a+f1Vk15AvvIjz/wnoVMyvxPhwGtje7pZZqtSWl+KassZxzmeh/RZzLqpFUx3BYYCDv+vJW9Bp7M8R0hAoUc+9OPp5bTOkeCjkLY34EwlNosbdrXr1QcSMr7AQD3+wj4ekZiY3z4kaINWqMxOuUnys3yR3YNUCfWL3Pdbx4BV1R/a433p+uRui/DklP3Xed4/wAImRFinlmdVGnR4jRFFgUrGRS7Qo9olK02SQrmtTDraHcUjTwhY4z4RvVU6RJ7Yeu+2sTvTVV3YZzEef6JT5c+F/fVEa6WMv8Ah+5UJLaOiL00esfDIabnXhHADrJWm+B8HTqOcHkANh5n+UFoPhcdVlHVrRxW3/Z7s+PmV8zAYdSAfMkFkmIOl++wXN9T9uJtlcW5qgf7VazS6k0EXzG3+0LD0h2h08itJ8chhLSNWkt36d5WZBgjx9FT6NVhSE+of/ow7jE+P0S9NlpU6jpHh90GIXUjnZ7iDpaPNReRdSrG29ABTLoxY7FPacOId5CU9UxJAa3cGk/8iBbwWea+DKfbXkCf5GjzKScd2PCWhIu7Tj/d9U5sOpFQji0+SQBufFGo1ixweNZ38CIhUatUST3Za4rEB2ZoNxc8oISAdx3A+i6mZqu5qNSnCkklorbezQbLxUUmidJ9SuVHTx7miAGwPfFcg4C2LV6uZxJ3laf4cqfwhyzT35p9CsqtD8PNhhneZHkPouuKOeT0aPDEnf8AZNYhhtJHp71SeHpDUb9I9+5Ra1UnQTu8/WERUVG3WD5ZnUuHqdPBVfyOwy2sef6q+xOF+aPlmQSRfuBhVuKpQA2LNt03qT7HXQbDGPC3U/ZMEz08pQcO+RPj4zZHESQeX3UplYEGvIJ5Wga7z9Uo+plebab/AHzXUcXeTOpQSZJPNb0PgZ1eSTGvkvKbkNrNEUWQYUTyzoECsNym98d6iRN1kgsAaShUbITEKBYnEFaZyh4O8QgtMNTFejN0vUEbkvEdSBr6F+zlodQxdhmZTc9pIEgi9vBp6r57mWg+G9u/IzCYzAg6XB4ye9c31cHPG0i2Frl2LbcxPzCTuknVUzB9VYYmiQCezlJMQ5pPQGRZV9FythjUNE8srlsg51j3fYJYORamiCF0IiEdWkIRXsrxFIxzBcJyq2GD+1n1S9Fu9NVj/D8GpJPaGitMUosuvajZdAXrHQvaY7YR/cHeh1kWO/f0H2UMSIIO4hTlKbQqdqBoApQVsrJ0jy3FcloXK3H9yPIZoYRz9IWjwdOGNA3eqrMBYDmSnwB+Kbi6dOiTVl7gmwGmbiEd1Mwy05nO5Wv/AJ8ErR/IBvvbgAT9F6cRD4P5WnwJTkyVOqM4zby735QkMc2RqvPnXnkfMkoL6qjJlooHTMWXjqxuOJmfCFJoELgwqVFLBNYpNRMijCLMjpnVekrxcUox5C9C5cmAcCokKRXkIig3BCe2UyQhuYiYr69GLpWsJhWzqaUr4PeEUBsrsiI18KRYeC4tTABOJQ8iYyrzKsYXc1eQmcq8yo2AHS0ITbhLQO5eVMJDQR4oYBSNWOnXYOky9/d0UDteKbw+EaQCQZ5+9EyGtANglewrQDazQyMosLfaeKBgKfZdI/F6e5R8XSLwAvXmAAN1kUktAbsGNns4lcuzrk1MFoJ8rKSCIPvRFzomIOcZgLixUKdJCmLZZ0MdBFzYbhyj7hDfVJJPFBbTRWtRbbAqR5kXZUQQoPqBLQ1nuVcSgvr8EMuK1GsM6ooEqMrpWoNk8y9JUQpBCg2eBTAXgCkGo0azxdCnlXuVajWDyrixFDV2XvWACLF58tMfLUhTWMJvw4OolC/0tp49VZ5FxYOC1moq3bKbz6rw7IG4nyVnC7KVjFUNkDiUQ7PZAtpqSTdWDmIbmlYIAURwC8fTjgiuCE4LAI5VBzUUqJKxgDkN3MI7x4IULGA5ORXI/wAteI2Gj3D/AEKPS99Vy5UX5UQfYcaqVb6LlyRjAXFAZr4rlyVjenHepcFy5FGJs1XpXLkAkmr1i9XIoxJcNSvFyxgrFxXLkvoQrVL7LlyITuC9C5clAetUyuXImIuXrdV4uRZkDqIZ098Vy5bw3oJxsV1HXr6Llyz6MCradUI7ly5HwHpxN/FCcblerkAoXlcuXJwH/9k="/>
          <p:cNvSpPr>
            <a:spLocks noChangeAspect="1" noChangeArrowheads="1"/>
          </p:cNvSpPr>
          <p:nvPr/>
        </p:nvSpPr>
        <p:spPr bwMode="auto">
          <a:xfrm>
            <a:off x="168275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/>
          </a:p>
        </p:txBody>
      </p:sp>
      <p:pic>
        <p:nvPicPr>
          <p:cNvPr id="21508" name="Picture 6" descr="http://ferrydust.com/images/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95288" y="1268413"/>
            <a:ext cx="6840537" cy="3024187"/>
          </a:xfrm>
          <a:prstGeom prst="roundRect">
            <a:avLst>
              <a:gd name="adj" fmla="val 5912"/>
            </a:avLst>
          </a:prstGeom>
          <a:solidFill>
            <a:srgbClr val="002060">
              <a:alpha val="80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285720" y="785794"/>
            <a:ext cx="8001000" cy="532765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50000"/>
              </a:spcAft>
              <a:buFont typeface="Arial" charset="0"/>
              <a:defRPr sz="2400" b="1" kern="1200">
                <a:solidFill>
                  <a:srgbClr val="7F7F7F"/>
                </a:solidFill>
                <a:latin typeface="Trebuchet MS" pitchFamily="-6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Font typeface="Times" charset="0"/>
              <a:buChar char="•"/>
              <a:defRPr sz="2200" kern="1200">
                <a:solidFill>
                  <a:srgbClr val="7F7F7F"/>
                </a:solidFill>
                <a:latin typeface="Trebuchet MS" pitchFamily="-6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Font typeface="Times" charset="0"/>
              <a:buChar char="•"/>
              <a:defRPr sz="2000" kern="1200">
                <a:solidFill>
                  <a:srgbClr val="7F7F7F"/>
                </a:solidFill>
                <a:latin typeface="Trebuchet MS" pitchFamily="-6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  <a:defRPr sz="1900" kern="1200">
                <a:solidFill>
                  <a:srgbClr val="7F7F7F"/>
                </a:solidFill>
                <a:latin typeface="Trebuchet MS" pitchFamily="-6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Font typeface="Arial" charset="0"/>
              <a:buChar char="»"/>
              <a:defRPr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     </a:t>
            </a:r>
            <a:endParaRPr lang="en-US" sz="2800" i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1295400" lvl="2" indent="-381000">
              <a:buFont typeface="Times" pitchFamily="-64" charset="0"/>
              <a:buNone/>
              <a:defRPr/>
            </a:pPr>
            <a:r>
              <a:rPr lang="en-US" sz="2800" b="1" u="sng" dirty="0" smtClean="0">
                <a:solidFill>
                  <a:srgbClr val="0070C0"/>
                </a:solidFill>
                <a:latin typeface="+mj-lt"/>
              </a:rPr>
              <a:t>Pillars</a:t>
            </a:r>
            <a:endParaRPr lang="en-US" sz="2800" u="sng" dirty="0" smtClean="0">
              <a:solidFill>
                <a:srgbClr val="0070C0"/>
              </a:solidFill>
              <a:latin typeface="+mj-lt"/>
            </a:endParaRPr>
          </a:p>
          <a:p>
            <a:pPr lvl="2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Stalactites and stalagmites grow towards each other</a:t>
            </a:r>
          </a:p>
          <a:p>
            <a:pPr lvl="2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Eventually join to form a pillar or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column</a:t>
            </a:r>
          </a:p>
          <a:p>
            <a:pPr lvl="2">
              <a:buClr>
                <a:schemeClr val="bg1"/>
              </a:buClr>
              <a:buFont typeface="Times" charset="0"/>
              <a:buNone/>
              <a:defRPr/>
            </a:pP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marL="1295400" lvl="2" indent="-381000">
              <a:buFont typeface="Times" pitchFamily="-64" charset="0"/>
              <a:buNone/>
              <a:defRPr/>
            </a:pPr>
            <a:r>
              <a:rPr lang="en-US" sz="2800" b="1" u="sng" dirty="0" smtClean="0">
                <a:solidFill>
                  <a:srgbClr val="0070C0"/>
                </a:solidFill>
                <a:latin typeface="+mj-lt"/>
              </a:rPr>
              <a:t>Curtains</a:t>
            </a:r>
            <a:endParaRPr lang="en-US" sz="2800" u="sng" dirty="0" smtClean="0">
              <a:solidFill>
                <a:srgbClr val="0070C0"/>
              </a:solidFill>
              <a:latin typeface="+mj-lt"/>
            </a:endParaRPr>
          </a:p>
          <a:p>
            <a:pPr lvl="2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Rainwater drips from a long crack in a cave roof forms a continuous strip of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calcite</a:t>
            </a:r>
          </a:p>
          <a:p>
            <a:pPr lvl="2"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lvl="2"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2309813" y="1143000"/>
            <a:ext cx="4524375" cy="4572000"/>
            <a:chOff x="0" y="0"/>
            <a:chExt cx="2850" cy="2880"/>
          </a:xfrm>
        </p:grpSpPr>
        <p:sp>
          <p:nvSpPr>
            <p:cNvPr id="12290" name="Rectangle 1026"/>
            <p:cNvSpPr>
              <a:spLocks noChangeArrowheads="1"/>
            </p:cNvSpPr>
            <p:nvPr/>
          </p:nvSpPr>
          <p:spPr bwMode="auto">
            <a:xfrm>
              <a:off x="0" y="0"/>
              <a:ext cx="285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/>
              </a:r>
              <a:br>
                <a:rPr lang="en-US">
                  <a:latin typeface="Comic Sans MS" pitchFamily="66" charset="0"/>
                </a:rPr>
              </a:br>
              <a:endParaRPr lang="en-US"/>
            </a:p>
          </p:txBody>
        </p:sp>
        <p:sp>
          <p:nvSpPr>
            <p:cNvPr id="12291" name="Rectangle 1027"/>
            <p:cNvSpPr>
              <a:spLocks noChangeArrowheads="1"/>
            </p:cNvSpPr>
            <p:nvPr/>
          </p:nvSpPr>
          <p:spPr bwMode="auto">
            <a:xfrm>
              <a:off x="0" y="518"/>
              <a:ext cx="2769" cy="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>
                  <a:latin typeface="Comic Sans MS" pitchFamily="66" charset="0"/>
                </a:rPr>
                <a:t>  </a:t>
              </a:r>
              <a:r>
                <a:rPr lang="en-US" sz="21600">
                  <a:latin typeface="Comic Sans MS" pitchFamily="66" charset="0"/>
                </a:rPr>
                <a:t> </a:t>
              </a:r>
              <a:r>
                <a:rPr lang="en-US">
                  <a:latin typeface="Comic Sans MS" pitchFamily="66" charset="0"/>
                </a:rPr>
                <a:t>                                            </a:t>
              </a:r>
            </a:p>
          </p:txBody>
        </p:sp>
      </p:grpSp>
      <p:pic>
        <p:nvPicPr>
          <p:cNvPr id="12292" name="Picture 1028" descr="The Water Cycle map--Text links are listed be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85800"/>
            <a:ext cx="7162800" cy="5952419"/>
          </a:xfrm>
          <a:prstGeom prst="rect">
            <a:avLst/>
          </a:prstGeom>
          <a:noFill/>
        </p:spPr>
      </p:pic>
      <p:sp>
        <p:nvSpPr>
          <p:cNvPr id="12294" name="Text Box 1030"/>
          <p:cNvSpPr txBox="1">
            <a:spLocks noChangeArrowheads="1"/>
          </p:cNvSpPr>
          <p:nvPr/>
        </p:nvSpPr>
        <p:spPr bwMode="auto">
          <a:xfrm>
            <a:off x="2057400" y="0"/>
            <a:ext cx="5257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 b="1" dirty="0">
                <a:solidFill>
                  <a:schemeClr val="accent1"/>
                </a:solidFill>
                <a:latin typeface="Bradley Hand ITC" pitchFamily="66" charset="0"/>
              </a:rPr>
              <a:t>The Water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rwnatb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239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NATURAL BRIDGE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5288" y="692150"/>
            <a:ext cx="8137525" cy="2952750"/>
          </a:xfrm>
          <a:prstGeom prst="roundRect">
            <a:avLst>
              <a:gd name="adj" fmla="val 5912"/>
            </a:avLst>
          </a:prstGeom>
          <a:solidFill>
            <a:srgbClr val="002060">
              <a:alpha val="80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sp>
        <p:nvSpPr>
          <p:cNvPr id="14339" name="Rectangle 3"/>
          <p:cNvSpPr>
            <a:spLocks noGrp="1"/>
          </p:cNvSpPr>
          <p:nvPr>
            <p:ph idx="4294967295"/>
          </p:nvPr>
        </p:nvSpPr>
        <p:spPr>
          <a:xfrm>
            <a:off x="0" y="822325"/>
            <a:ext cx="5399088" cy="282257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i="1" dirty="0" smtClean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en-US" sz="2000" b="1" i="1" dirty="0" smtClean="0">
                <a:solidFill>
                  <a:srgbClr val="FF0000"/>
                </a:solidFill>
                <a:latin typeface="Trebuchet MS" pitchFamily="34" charset="0"/>
              </a:rPr>
              <a:t>Cycle of Erosion in a </a:t>
            </a:r>
            <a:r>
              <a:rPr lang="en-US" sz="2000" b="1" i="1" dirty="0" err="1" smtClean="0">
                <a:solidFill>
                  <a:srgbClr val="FF0000"/>
                </a:solidFill>
                <a:latin typeface="Trebuchet MS" pitchFamily="34" charset="0"/>
              </a:rPr>
              <a:t>Karst</a:t>
            </a:r>
            <a:r>
              <a:rPr lang="en-US" sz="2000" b="1" i="1" dirty="0" smtClean="0">
                <a:solidFill>
                  <a:srgbClr val="FF0000"/>
                </a:solidFill>
                <a:latin typeface="Trebuchet MS" pitchFamily="34" charset="0"/>
              </a:rPr>
              <a:t> Topography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i="1" dirty="0" smtClean="0">
              <a:latin typeface="Trebuchet MS" pitchFamily="34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b="1" dirty="0" smtClean="0">
                <a:latin typeface="+mj-lt"/>
              </a:rPr>
              <a:t>Three stages:</a:t>
            </a:r>
          </a:p>
          <a:p>
            <a:pPr lvl="2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1"/>
                </a:solidFill>
                <a:latin typeface="+mj-lt"/>
              </a:rPr>
              <a:t>Youthful </a:t>
            </a:r>
          </a:p>
          <a:p>
            <a:pPr lvl="2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1"/>
                </a:solidFill>
                <a:latin typeface="+mj-lt"/>
              </a:rPr>
              <a:t>Mature </a:t>
            </a:r>
          </a:p>
          <a:p>
            <a:pPr lvl="2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1"/>
                </a:solidFill>
                <a:latin typeface="+mj-lt"/>
              </a:rPr>
              <a:t>Old 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688" y="1982788"/>
            <a:ext cx="4213225" cy="45545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5288" y="692150"/>
            <a:ext cx="8137525" cy="2952750"/>
          </a:xfrm>
          <a:prstGeom prst="roundRect">
            <a:avLst>
              <a:gd name="adj" fmla="val 5912"/>
            </a:avLst>
          </a:prstGeom>
          <a:solidFill>
            <a:srgbClr val="002060">
              <a:alpha val="80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sp>
        <p:nvSpPr>
          <p:cNvPr id="15363" name="Rectangle 3"/>
          <p:cNvSpPr>
            <a:spLocks noGrp="1"/>
          </p:cNvSpPr>
          <p:nvPr>
            <p:ph idx="4294967295"/>
          </p:nvPr>
        </p:nvSpPr>
        <p:spPr>
          <a:xfrm>
            <a:off x="0" y="981075"/>
            <a:ext cx="8001000" cy="2519363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b="1" i="1" dirty="0" smtClean="0">
                <a:latin typeface="Trebuchet MS" pitchFamily="34" charset="0"/>
              </a:rPr>
              <a:t>	Youthful stage 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1"/>
                </a:solidFill>
                <a:latin typeface="+mj-lt"/>
              </a:rPr>
              <a:t>Rivers flowing on the surface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1"/>
                </a:solidFill>
                <a:latin typeface="+mj-lt"/>
              </a:rPr>
              <a:t>Erosion of impermeable rock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1"/>
                </a:solidFill>
                <a:latin typeface="+mj-lt"/>
              </a:rPr>
              <a:t>Then erosion of permeable rock (limestone)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1"/>
                </a:solidFill>
                <a:latin typeface="+mj-lt"/>
              </a:rPr>
              <a:t>Chemical weathering (carbonation) 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bg1"/>
                </a:solidFill>
                <a:latin typeface="+mj-lt"/>
              </a:rPr>
              <a:t>Formation of swallow holes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t="5647" r="50000" b="47301"/>
          <a:stretch>
            <a:fillRect/>
          </a:stretch>
        </p:blipFill>
        <p:spPr bwMode="auto">
          <a:xfrm>
            <a:off x="142844" y="3041650"/>
            <a:ext cx="4465637" cy="38163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l="50000" b="48239"/>
          <a:stretch>
            <a:fillRect/>
          </a:stretch>
        </p:blipFill>
        <p:spPr bwMode="auto">
          <a:xfrm>
            <a:off x="5357818" y="3020669"/>
            <a:ext cx="3429024" cy="383733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5288" y="692150"/>
            <a:ext cx="8137525" cy="2952750"/>
          </a:xfrm>
          <a:prstGeom prst="roundRect">
            <a:avLst>
              <a:gd name="adj" fmla="val 5912"/>
            </a:avLst>
          </a:prstGeom>
          <a:solidFill>
            <a:srgbClr val="002060">
              <a:alpha val="80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sp>
        <p:nvSpPr>
          <p:cNvPr id="16387" name="Rectangle 3"/>
          <p:cNvSpPr>
            <a:spLocks noGrp="1"/>
          </p:cNvSpPr>
          <p:nvPr>
            <p:ph idx="4294967295"/>
          </p:nvPr>
        </p:nvSpPr>
        <p:spPr>
          <a:xfrm>
            <a:off x="0" y="1123950"/>
            <a:ext cx="8001000" cy="518477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 smtClean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en-US" sz="2000" b="1" i="1" dirty="0" smtClean="0">
                <a:latin typeface="Trebuchet MS" pitchFamily="34" charset="0"/>
              </a:rPr>
              <a:t>Mature stage 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Dry valleys on the surface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Swallow holes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t="58894" r="50000"/>
          <a:stretch>
            <a:fillRect/>
          </a:stretch>
        </p:blipFill>
        <p:spPr bwMode="auto">
          <a:xfrm>
            <a:off x="4211638" y="2852738"/>
            <a:ext cx="4537075" cy="38163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5288" y="692150"/>
            <a:ext cx="8137525" cy="2952750"/>
          </a:xfrm>
          <a:prstGeom prst="roundRect">
            <a:avLst>
              <a:gd name="adj" fmla="val 5912"/>
            </a:avLst>
          </a:prstGeom>
          <a:solidFill>
            <a:srgbClr val="002060">
              <a:alpha val="80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dirty="0"/>
          </a:p>
        </p:txBody>
      </p:sp>
      <p:sp>
        <p:nvSpPr>
          <p:cNvPr id="17411" name="Rectangle 3"/>
          <p:cNvSpPr>
            <a:spLocks noGrp="1"/>
          </p:cNvSpPr>
          <p:nvPr>
            <p:ph idx="4294967295"/>
          </p:nvPr>
        </p:nvSpPr>
        <p:spPr>
          <a:xfrm>
            <a:off x="0" y="1196975"/>
            <a:ext cx="8001000" cy="5545138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en-US" sz="2000" b="1" i="1" dirty="0" smtClean="0">
                <a:latin typeface="Trebuchet MS" pitchFamily="34" charset="0"/>
              </a:rPr>
              <a:t>Old age stage 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Weathering 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Removal of limestone 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Older more resistant rock left prominent – hums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Rivers once again flow over the surface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l="50000" t="59155"/>
          <a:stretch>
            <a:fillRect/>
          </a:stretch>
        </p:blipFill>
        <p:spPr bwMode="auto">
          <a:xfrm>
            <a:off x="4787900" y="3141663"/>
            <a:ext cx="4032250" cy="33401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3071810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THANKS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  <a:latin typeface="Trebuchet MS" pitchFamily="34" charset="0"/>
              </a:rPr>
              <a:t>Limestone &amp; Carbonation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i="1" dirty="0" smtClean="0">
              <a:latin typeface="Trebuchet MS" pitchFamily="34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en-US" sz="3100" b="1" dirty="0" smtClean="0">
                <a:latin typeface="+mj-lt"/>
              </a:rPr>
              <a:t>Limestone is permeable 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3100" b="1" dirty="0" smtClean="0">
                <a:latin typeface="+mj-lt"/>
              </a:rPr>
              <a:t>Rain takes in carbon dioxide as it passes through the atmosphere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3100" b="1" dirty="0" smtClean="0">
                <a:latin typeface="+mj-lt"/>
              </a:rPr>
              <a:t>Carbon dioxide (CO2) dissolves in rainwater (H2O)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3100" b="1" dirty="0" smtClean="0">
                <a:latin typeface="+mj-lt"/>
              </a:rPr>
              <a:t>Forms weak carbonic acid (H2CO3)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3100" b="1" dirty="0" smtClean="0">
                <a:latin typeface="+mj-lt"/>
              </a:rPr>
              <a:t>The carbonic acid reacts with the calcium carbonate (CaCO3) in the limestone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3100" b="1" dirty="0" smtClean="0">
                <a:latin typeface="+mj-lt"/>
              </a:rPr>
              <a:t>This forms calcium bicarbonate (</a:t>
            </a:r>
            <a:r>
              <a:rPr lang="en-US" sz="3100" b="1" dirty="0" err="1" smtClean="0">
                <a:latin typeface="+mj-lt"/>
              </a:rPr>
              <a:t>Ca</a:t>
            </a:r>
            <a:r>
              <a:rPr lang="en-US" sz="3100" b="1" dirty="0" smtClean="0">
                <a:latin typeface="+mj-lt"/>
              </a:rPr>
              <a:t>(HCO3)2), which is soluble in water </a:t>
            </a:r>
          </a:p>
          <a:p>
            <a:pPr lvl="1" eaLnBrk="1" fontAlgn="auto" hangingPunct="1">
              <a:spcAft>
                <a:spcPts val="0"/>
              </a:spcAft>
              <a:buClr>
                <a:prstClr val="white"/>
              </a:buClr>
              <a:buFont typeface="Wingdings" pitchFamily="2" charset="2"/>
              <a:buChar char="§"/>
              <a:defRPr/>
            </a:pPr>
            <a:r>
              <a:rPr lang="en-US" sz="3100" b="1" dirty="0" smtClean="0">
                <a:solidFill>
                  <a:prstClr val="black"/>
                </a:solidFill>
              </a:rPr>
              <a:t>This solution </a:t>
            </a:r>
            <a:r>
              <a:rPr lang="en-US" sz="3100" b="1" dirty="0">
                <a:solidFill>
                  <a:prstClr val="black"/>
                </a:solidFill>
              </a:rPr>
              <a:t>p</a:t>
            </a:r>
            <a:r>
              <a:rPr lang="en-US" sz="3100" b="1" dirty="0" smtClean="0">
                <a:solidFill>
                  <a:prstClr val="black"/>
                </a:solidFill>
              </a:rPr>
              <a:t>ercolates </a:t>
            </a:r>
            <a:r>
              <a:rPr lang="en-US" sz="3100" b="1" dirty="0">
                <a:solidFill>
                  <a:prstClr val="black"/>
                </a:solidFill>
              </a:rPr>
              <a:t>through rock </a:t>
            </a:r>
            <a:endParaRPr lang="en-US" sz="3100" b="1" dirty="0" smtClean="0">
              <a:solidFill>
                <a:prstClr val="black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prstClr val="white"/>
              </a:buClr>
              <a:buFont typeface="Wingdings" pitchFamily="2" charset="2"/>
              <a:buChar char="§"/>
              <a:defRPr/>
            </a:pPr>
            <a:r>
              <a:rPr lang="en-US" sz="3100" b="1" dirty="0" smtClean="0">
                <a:solidFill>
                  <a:prstClr val="black"/>
                </a:solidFill>
              </a:rPr>
              <a:t>It removes the calcium carbonate</a:t>
            </a:r>
          </a:p>
          <a:p>
            <a:pPr lvl="1" eaLnBrk="1" fontAlgn="auto" hangingPunct="1">
              <a:spcAft>
                <a:spcPts val="0"/>
              </a:spcAft>
              <a:buClr>
                <a:prstClr val="white"/>
              </a:buClr>
              <a:buFont typeface="Wingdings" pitchFamily="2" charset="2"/>
              <a:buChar char="§"/>
              <a:defRPr/>
            </a:pPr>
            <a:r>
              <a:rPr lang="en-US" sz="3100" b="1" dirty="0" smtClean="0">
                <a:latin typeface="+mj-lt"/>
              </a:rPr>
              <a:t>Fissures in rock become enlarged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sz="3100" b="1" dirty="0" smtClean="0">
                <a:latin typeface="+mj-lt"/>
              </a:rPr>
              <a:t>Underground drainage system develops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en-US" sz="3100" b="1" dirty="0" smtClean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6049974"/>
            <a:ext cx="4564067" cy="66517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Surface Landforms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42852"/>
            <a:ext cx="3571900" cy="42864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sz="2800" b="1" dirty="0" err="1" smtClean="0">
                <a:solidFill>
                  <a:srgbClr val="FF0000"/>
                </a:solidFill>
              </a:rPr>
              <a:t>Karst</a:t>
            </a:r>
            <a:r>
              <a:rPr lang="en-IE" sz="2800" b="1" dirty="0" smtClean="0">
                <a:solidFill>
                  <a:srgbClr val="FF0000"/>
                </a:solidFill>
              </a:rPr>
              <a:t>  Landscapes</a:t>
            </a:r>
          </a:p>
        </p:txBody>
      </p:sp>
      <p:pic>
        <p:nvPicPr>
          <p:cNvPr id="7172" name="Picture 2" descr="http://t2.gstatic.com/images?q=tbn:ANd9GcRw53zRTJRWJ2NBPSBd6KK0LrxsvfkXA7b4IizGUEebXOXJ6Ak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436" y="642918"/>
            <a:ext cx="786238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marL="342900" indent="-342900" eaLnBrk="1" hangingPunct="1"/>
            <a:r>
              <a:rPr lang="en-US" b="1" smtClean="0">
                <a:solidFill>
                  <a:srgbClr val="000000"/>
                </a:solidFill>
              </a:rPr>
              <a:t>Limestone pavement</a:t>
            </a:r>
            <a:r>
              <a:rPr lang="en-US" sz="2000" smtClean="0">
                <a:solidFill>
                  <a:srgbClr val="000000"/>
                </a:solidFill>
              </a:rPr>
              <a:t/>
            </a:r>
            <a:br>
              <a:rPr lang="en-US" sz="2000" smtClean="0">
                <a:solidFill>
                  <a:srgbClr val="000000"/>
                </a:solidFill>
              </a:rPr>
            </a:br>
            <a:endParaRPr lang="en-IE" sz="1800" smtClean="0">
              <a:solidFill>
                <a:srgbClr val="0000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1543047"/>
          </a:xfrm>
        </p:spPr>
        <p:txBody>
          <a:bodyPr/>
          <a:lstStyle/>
          <a:p>
            <a:pPr lvl="2"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b="1" dirty="0" smtClean="0"/>
              <a:t>Exposed area of limestone</a:t>
            </a:r>
          </a:p>
          <a:p>
            <a:pPr lvl="2"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800" b="1" dirty="0" smtClean="0"/>
              <a:t>Rugged and bare landscape with flat areas of rock surface </a:t>
            </a:r>
            <a:endParaRPr lang="en-IE" dirty="0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22050"/>
            <a:ext cx="8143932" cy="449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2662" t="3125" r="6738" b="4166"/>
          <a:stretch>
            <a:fillRect/>
          </a:stretch>
        </p:blipFill>
        <p:spPr bwMode="auto">
          <a:xfrm>
            <a:off x="500034" y="724983"/>
            <a:ext cx="8143932" cy="599016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70" y="285728"/>
            <a:ext cx="404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CLINT GRIKE KARREN AND JOINT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0"/>
            <a:ext cx="5148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/>
          </p:cNvSpPr>
          <p:nvPr>
            <p:ph idx="4294967295"/>
          </p:nvPr>
        </p:nvSpPr>
        <p:spPr>
          <a:xfrm>
            <a:off x="0" y="1412875"/>
            <a:ext cx="3995738" cy="3671888"/>
          </a:xfrm>
        </p:spPr>
        <p:txBody>
          <a:bodyPr rtlCol="0">
            <a:normAutofit fontScale="92500" lnSpcReduction="20000"/>
          </a:bodyPr>
          <a:lstStyle/>
          <a:p>
            <a:pPr marL="457200" indent="-457200" eaLnBrk="1" fontAlgn="auto" hangingPunct="1">
              <a:lnSpc>
                <a:spcPct val="13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i="1" dirty="0" smtClean="0">
                <a:solidFill>
                  <a:schemeClr val="bg1"/>
                </a:solidFill>
                <a:latin typeface="Trebuchet MS" pitchFamily="34" charset="0"/>
              </a:rPr>
              <a:t>2.	</a:t>
            </a:r>
            <a:endParaRPr lang="en-US" sz="1900" dirty="0" smtClean="0">
              <a:latin typeface="+mj-lt"/>
            </a:endParaRPr>
          </a:p>
          <a:p>
            <a:pPr marL="876300" lvl="1" indent="-419100" eaLnBrk="1" fontAlgn="auto" hangingPunct="1">
              <a:lnSpc>
                <a:spcPct val="90000"/>
              </a:lnSpc>
              <a:spcAft>
                <a:spcPts val="0"/>
              </a:spcAft>
              <a:buFont typeface="Times" pitchFamily="-64" charset="0"/>
              <a:buNone/>
              <a:defRPr/>
            </a:pPr>
            <a:r>
              <a:rPr lang="en-US" b="1" dirty="0" smtClean="0">
                <a:latin typeface="+mj-lt"/>
              </a:rPr>
              <a:t>Dry valley</a:t>
            </a:r>
            <a:r>
              <a:rPr lang="en-US" dirty="0" smtClean="0">
                <a:latin typeface="+mj-lt"/>
              </a:rPr>
              <a:t> = remains of river valley downstream from sinkhole</a:t>
            </a:r>
          </a:p>
          <a:p>
            <a:pPr marL="876300" lvl="1" indent="-419100" eaLnBrk="1" fontAlgn="auto" hangingPunct="1">
              <a:lnSpc>
                <a:spcPct val="90000"/>
              </a:lnSpc>
              <a:spcAft>
                <a:spcPts val="0"/>
              </a:spcAft>
              <a:buFont typeface="Times" pitchFamily="-64" charset="0"/>
              <a:buNone/>
              <a:defRPr/>
            </a:pPr>
            <a:endParaRPr lang="en-US" dirty="0">
              <a:latin typeface="+mj-lt"/>
            </a:endParaRPr>
          </a:p>
          <a:p>
            <a:pPr marL="876300" lvl="1" indent="-419100" eaLnBrk="1" fontAlgn="auto" hangingPunct="1">
              <a:lnSpc>
                <a:spcPct val="90000"/>
              </a:lnSpc>
              <a:spcAft>
                <a:spcPts val="0"/>
              </a:spcAft>
              <a:buFont typeface="Times" pitchFamily="-64" charset="0"/>
              <a:buNone/>
              <a:defRPr/>
            </a:pPr>
            <a:endParaRPr lang="en-US" dirty="0" smtClean="0">
              <a:latin typeface="+mj-lt"/>
            </a:endParaRPr>
          </a:p>
          <a:p>
            <a:pPr marL="876300" lvl="1" indent="-419100" eaLnBrk="1" fontAlgn="auto" hangingPunct="1">
              <a:lnSpc>
                <a:spcPct val="90000"/>
              </a:lnSpc>
              <a:spcAft>
                <a:spcPts val="0"/>
              </a:spcAft>
              <a:buFont typeface="Times" pitchFamily="-64" charset="0"/>
              <a:buNone/>
              <a:defRPr/>
            </a:pPr>
            <a:r>
              <a:rPr lang="en-US" b="1" dirty="0" smtClean="0">
                <a:latin typeface="+mj-lt"/>
              </a:rPr>
              <a:t>River of resurgence</a:t>
            </a:r>
            <a:r>
              <a:rPr lang="en-US" dirty="0" smtClean="0">
                <a:latin typeface="+mj-lt"/>
              </a:rPr>
              <a:t> = where river reappears at the surface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Image result for terra ros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7492"/>
            <a:ext cx="9144000" cy="58305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357166"/>
            <a:ext cx="2282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Terra </a:t>
            </a:r>
            <a:r>
              <a:rPr lang="en-US" sz="3200" b="1" dirty="0" err="1" smtClean="0">
                <a:solidFill>
                  <a:srgbClr val="FF0000"/>
                </a:solidFill>
              </a:rPr>
              <a:t>rossa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karst lapp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56" y="642918"/>
            <a:ext cx="9033444" cy="6000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0"/>
            <a:ext cx="143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lapies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0244&quot;&gt;&lt;/object&gt;&lt;object type=&quot;2&quot; unique_id=&quot;10245&quot;&gt;&lt;object type=&quot;3&quot; unique_id=&quot;10246&quot;&gt;&lt;property id=&quot;20148&quot; value=&quot;5&quot;/&gt;&lt;property id=&quot;20300&quot; value=&quot;Slide 1&quot;/&gt;&lt;property id=&quot;20307&quot; value=&quot;273&quot;/&gt;&lt;/object&gt;&lt;object type=&quot;3&quot; unique_id=&quot;10247&quot;&gt;&lt;property id=&quot;20148&quot; value=&quot;5&quot;/&gt;&lt;property id=&quot;20300&quot; value=&quot;Slide 2 - &amp;quot;Chapter 9: Karst Landscape&amp;quot;&quot;/&gt;&lt;property id=&quot;20307&quot; value=&quot;258&quot;/&gt;&lt;/object&gt;&lt;object type=&quot;3&quot; unique_id=&quot;10248&quot;&gt;&lt;property id=&quot;20148&quot; value=&quot;5&quot;/&gt;&lt;property id=&quot;20300&quot; value=&quot;Slide 3 - &amp;quot;Chapter 9: Karst Landscape&amp;quot;&quot;/&gt;&lt;property id=&quot;20307&quot; value=&quot;259&quot;/&gt;&lt;/object&gt;&lt;object type=&quot;3&quot; unique_id=&quot;10249&quot;&gt;&lt;property id=&quot;20148&quot; value=&quot;5&quot;/&gt;&lt;property id=&quot;20300&quot; value=&quot;Slide 4 - &amp;quot;Chapter 9: Karst Landscape&amp;quot;&quot;/&gt;&lt;property id=&quot;20307&quot; value=&quot;260&quot;/&gt;&lt;/object&gt;&lt;object type=&quot;3&quot; unique_id=&quot;10250&quot;&gt;&lt;property id=&quot;20148&quot; value=&quot;5&quot;/&gt;&lt;property id=&quot;20300&quot; value=&quot;Slide 5 - &amp;quot;Chapter 9: Karst Landscape&amp;quot;&quot;/&gt;&lt;property id=&quot;20307&quot; value=&quot;261&quot;/&gt;&lt;/object&gt;&lt;object type=&quot;3&quot; unique_id=&quot;10251&quot;&gt;&lt;property id=&quot;20148&quot; value=&quot;5&quot;/&gt;&lt;property id=&quot;20300&quot; value=&quot;Slide 6 - &amp;quot;Chapter 9: Karst Landscape&amp;quot;&quot;/&gt;&lt;property id=&quot;20307&quot; value=&quot;262&quot;/&gt;&lt;/object&gt;&lt;object type=&quot;3&quot; unique_id=&quot;10252&quot;&gt;&lt;property id=&quot;20148&quot; value=&quot;5&quot;/&gt;&lt;property id=&quot;20300&quot; value=&quot;Slide 7 - &amp;quot;Chapter 9: Karst Landscape&amp;quot;&quot;/&gt;&lt;property id=&quot;20307&quot; value=&quot;263&quot;/&gt;&lt;/object&gt;&lt;object type=&quot;3&quot; unique_id=&quot;10253&quot;&gt;&lt;property id=&quot;20148&quot; value=&quot;5&quot;/&gt;&lt;property id=&quot;20300&quot; value=&quot;Slide 8 - &amp;quot;Chapter 9: Karst Landscape&amp;quot;&quot;/&gt;&lt;property id=&quot;20307&quot; value=&quot;264&quot;/&gt;&lt;/object&gt;&lt;object type=&quot;3&quot; unique_id=&quot;10254&quot;&gt;&lt;property id=&quot;20148&quot; value=&quot;5&quot;/&gt;&lt;property id=&quot;20300&quot; value=&quot;Slide 9 - &amp;quot;Chapter 9: Karst Landscape&amp;quot;&quot;/&gt;&lt;property id=&quot;20307&quot; value=&quot;265&quot;/&gt;&lt;/object&gt;&lt;object type=&quot;3&quot; unique_id=&quot;10255&quot;&gt;&lt;property id=&quot;20148&quot; value=&quot;5&quot;/&gt;&lt;property id=&quot;20300&quot; value=&quot;Slide 10 - &amp;quot;Chapter 9: Karst Landscape&amp;quot;&quot;/&gt;&lt;property id=&quot;20307&quot; value=&quot;266&quot;/&gt;&lt;/object&gt;&lt;object type=&quot;3&quot; unique_id=&quot;10256&quot;&gt;&lt;property id=&quot;20148&quot; value=&quot;5&quot;/&gt;&lt;property id=&quot;20300&quot; value=&quot;Slide 11 - &amp;quot;Chapter 9: Karst Landscape&amp;quot;&quot;/&gt;&lt;property id=&quot;20307&quot; value=&quot;267&quot;/&gt;&lt;/object&gt;&lt;object type=&quot;3&quot; unique_id=&quot;10257&quot;&gt;&lt;property id=&quot;20148&quot; value=&quot;5&quot;/&gt;&lt;property id=&quot;20300&quot; value=&quot;Slide 12 - &amp;quot;Chapter 9: Karst Landscape&amp;quot;&quot;/&gt;&lt;property id=&quot;20307&quot; value=&quot;268&quot;/&gt;&lt;/object&gt;&lt;object type=&quot;3&quot; unique_id=&quot;10258&quot;&gt;&lt;property id=&quot;20148&quot; value=&quot;5&quot;/&gt;&lt;property id=&quot;20300&quot; value=&quot;Slide 13 - &amp;quot;Chapter 9: Karst Landscape&amp;quot;&quot;/&gt;&lt;property id=&quot;20307&quot; value=&quot;269&quot;/&gt;&lt;/object&gt;&lt;object type=&quot;3&quot; unique_id=&quot;10259&quot;&gt;&lt;property id=&quot;20148&quot; value=&quot;5&quot;/&gt;&lt;property id=&quot;20300&quot; value=&quot;Slide 14 - &amp;quot;Chapter 9: Karst Landscape&amp;quot;&quot;/&gt;&lt;property id=&quot;20307&quot; value=&quot;270&quot;/&gt;&lt;/object&gt;&lt;object type=&quot;3&quot; unique_id=&quot;10260&quot;&gt;&lt;property id=&quot;20148&quot; value=&quot;5&quot;/&gt;&lt;property id=&quot;20300&quot; value=&quot;Slide 15 - &amp;quot;Chapter 9: Karst Landscape&amp;quot;&quot;/&gt;&lt;property id=&quot;20307&quot; value=&quot;271&quot;/&gt;&lt;/object&gt;&lt;object type=&quot;3&quot; unique_id=&quot;10261&quot;&gt;&lt;property id=&quot;20148&quot; value=&quot;5&quot;/&gt;&lt;property id=&quot;20300&quot; value=&quot;Slide 16 - &amp;quot;Chapter 9: Karst Landscape&amp;quot;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</TotalTime>
  <Words>412</Words>
  <Application>Microsoft Office PowerPoint</Application>
  <PresentationFormat>On-screen Show (4:3)</PresentationFormat>
  <Paragraphs>98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KARST LANDFORMS BY</vt:lpstr>
      <vt:lpstr>Slide 2</vt:lpstr>
      <vt:lpstr>Limestone &amp; Carbonation</vt:lpstr>
      <vt:lpstr>Surface Landforms</vt:lpstr>
      <vt:lpstr>Limestone pavement </vt:lpstr>
      <vt:lpstr>Slide 6</vt:lpstr>
      <vt:lpstr>Slide 7</vt:lpstr>
      <vt:lpstr>Slide 8</vt:lpstr>
      <vt:lpstr>Slide 9</vt:lpstr>
      <vt:lpstr>Slide 10</vt:lpstr>
      <vt:lpstr>Swallow Holes</vt:lpstr>
      <vt:lpstr>Formation of Swallow Holes</vt:lpstr>
      <vt:lpstr>Slide 13</vt:lpstr>
      <vt:lpstr>Underground Landforms</vt:lpstr>
      <vt:lpstr>Slide 15</vt:lpstr>
      <vt:lpstr>Slide 16</vt:lpstr>
      <vt:lpstr>Dripstone Features</vt:lpstr>
      <vt:lpstr>Slide 18</vt:lpstr>
      <vt:lpstr>Slide 19</vt:lpstr>
      <vt:lpstr>NATURAL BRIDGE</vt:lpstr>
      <vt:lpstr>Slide 21</vt:lpstr>
      <vt:lpstr>Slide 22</vt:lpstr>
      <vt:lpstr>Slide 23</vt:lpstr>
      <vt:lpstr>Slide 24</vt:lpstr>
      <vt:lpstr>Slide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KARST LANDFORMS BY</dc:title>
  <cp:lastModifiedBy>Amjed Khan Bhatti</cp:lastModifiedBy>
  <cp:revision>167</cp:revision>
  <cp:lastPrinted>2012-11-07T11:34:15Z</cp:lastPrinted>
  <dcterms:created xsi:type="dcterms:W3CDTF">2011-02-18T13:29:49Z</dcterms:created>
  <dcterms:modified xsi:type="dcterms:W3CDTF">2019-05-14T05:57:19Z</dcterms:modified>
</cp:coreProperties>
</file>